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Lst>
  <p:sldSz cx="18288000" cy="10287000"/>
  <p:notesSz cx="6858000" cy="9144000"/>
  <p:embeddedFontLst>
    <p:embeddedFont>
      <p:font typeface="Raleway" charset="1" panose="020B0503030101060003"/>
      <p:regular r:id="rId6"/>
    </p:embeddedFont>
    <p:embeddedFont>
      <p:font typeface="Raleway Bold" charset="1" panose="020B0803030101060003"/>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png" Type="http://schemas.openxmlformats.org/officeDocument/2006/relationships/image"/><Relationship Id="rId4" Target="../media/image72.png" Type="http://schemas.openxmlformats.org/officeDocument/2006/relationships/image"/><Relationship Id="rId5" Target="../media/image73.png" Type="http://schemas.openxmlformats.org/officeDocument/2006/relationships/image"/><Relationship Id="rId6" Target="../media/image74.png" Type="http://schemas.openxmlformats.org/officeDocument/2006/relationships/image"/><Relationship Id="rId7" Target="../media/image75.png" Type="http://schemas.openxmlformats.org/officeDocument/2006/relationships/image"/><Relationship Id="rId8"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7.png" Type="http://schemas.openxmlformats.org/officeDocument/2006/relationships/image"/><Relationship Id="rId4" Target="../media/image4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6.pn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7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8.png" Type="http://schemas.openxmlformats.org/officeDocument/2006/relationships/image"/><Relationship Id="rId4" Target="../media/image79.png" Type="http://schemas.openxmlformats.org/officeDocument/2006/relationships/image"/><Relationship Id="rId5" Target="../media/image8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media/image1.png" Type="http://schemas.openxmlformats.org/officeDocument/2006/relationships/image"/><Relationship Id="rId5" Target="../media/image81.png" Type="http://schemas.openxmlformats.org/officeDocument/2006/relationships/image"/><Relationship Id="rId6" Target="../media/image8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36.png" Type="http://schemas.openxmlformats.org/officeDocument/2006/relationships/image"/><Relationship Id="rId16" Target="../media/image37.svg" Type="http://schemas.openxmlformats.org/officeDocument/2006/relationships/image"/><Relationship Id="rId17" Target="../media/image38.png" Type="http://schemas.openxmlformats.org/officeDocument/2006/relationships/image"/><Relationship Id="rId18" Target="../media/image39.svg" Type="http://schemas.openxmlformats.org/officeDocument/2006/relationships/image"/><Relationship Id="rId19" Target="../media/image40.png" Type="http://schemas.openxmlformats.org/officeDocument/2006/relationships/image"/><Relationship Id="rId2" Target="../media/image23.png" Type="http://schemas.openxmlformats.org/officeDocument/2006/relationships/image"/><Relationship Id="rId20" Target="../media/image41.svg" Type="http://schemas.openxmlformats.org/officeDocument/2006/relationships/image"/><Relationship Id="rId21" Target="../media/image42.png" Type="http://schemas.openxmlformats.org/officeDocument/2006/relationships/image"/><Relationship Id="rId22" Target="../media/image43.svg" Type="http://schemas.openxmlformats.org/officeDocument/2006/relationships/image"/><Relationship Id="rId23" Target="../media/image44.png" Type="http://schemas.openxmlformats.org/officeDocument/2006/relationships/image"/><Relationship Id="rId24" Target="../media/image1.png" Type="http://schemas.openxmlformats.org/officeDocument/2006/relationships/image"/><Relationship Id="rId25" Target="../media/image45.png" Type="http://schemas.openxmlformats.org/officeDocument/2006/relationships/image"/><Relationship Id="rId26" Target="../media/image46.svg" Type="http://schemas.openxmlformats.org/officeDocument/2006/relationships/image"/><Relationship Id="rId3" Target="../media/image24.sv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1.pn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png" Type="http://schemas.openxmlformats.org/officeDocument/2006/relationships/image"/><Relationship Id="rId4" Target="../media/image1.pn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25.jpe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0.svg" Type="http://schemas.openxmlformats.org/officeDocument/2006/relationships/image"/><Relationship Id="rId11" Target="../media/image61.png" Type="http://schemas.openxmlformats.org/officeDocument/2006/relationships/image"/><Relationship Id="rId12" Target="../media/image62.svg" Type="http://schemas.openxmlformats.org/officeDocument/2006/relationships/image"/><Relationship Id="rId13" Target="../media/image63.png" Type="http://schemas.openxmlformats.org/officeDocument/2006/relationships/image"/><Relationship Id="rId14" Target="../media/image64.svg" Type="http://schemas.openxmlformats.org/officeDocument/2006/relationships/image"/><Relationship Id="rId15" Target="../media/image1.png" Type="http://schemas.openxmlformats.org/officeDocument/2006/relationships/image"/><Relationship Id="rId2" Target="../media/image53.png" Type="http://schemas.openxmlformats.org/officeDocument/2006/relationships/image"/><Relationship Id="rId3" Target="../media/image54.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44.png" Type="http://schemas.openxmlformats.org/officeDocument/2006/relationships/image"/><Relationship Id="rId9" Target="../media/image5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 Id="rId3" Target="../media/image69.png" Type="http://schemas.openxmlformats.org/officeDocument/2006/relationships/image"/><Relationship Id="rId4"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448578" y="2028406"/>
            <a:ext cx="9390843" cy="2253802"/>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5054779" y="180445"/>
            <a:ext cx="2752874" cy="1207629"/>
          </a:xfrm>
          <a:prstGeom prst="rect">
            <a:avLst/>
          </a:prstGeom>
        </p:spPr>
      </p:pic>
      <p:pic>
        <p:nvPicPr>
          <p:cNvPr name="Picture 4" id="4"/>
          <p:cNvPicPr>
            <a:picLocks noChangeAspect="true"/>
          </p:cNvPicPr>
          <p:nvPr/>
        </p:nvPicPr>
        <p:blipFill>
          <a:blip r:embed="rId4"/>
          <a:srcRect l="0" t="0" r="0" b="16740"/>
          <a:stretch>
            <a:fillRect/>
          </a:stretch>
        </p:blipFill>
        <p:spPr>
          <a:xfrm flipH="false" flipV="false" rot="0">
            <a:off x="378183" y="375986"/>
            <a:ext cx="2095947" cy="816547"/>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2684627" y="375986"/>
            <a:ext cx="1763951" cy="816547"/>
          </a:xfrm>
          <a:prstGeom prst="rect">
            <a:avLst/>
          </a:prstGeom>
        </p:spPr>
      </p:pic>
      <p:sp>
        <p:nvSpPr>
          <p:cNvPr name="TextBox 6" id="6"/>
          <p:cNvSpPr txBox="true"/>
          <p:nvPr/>
        </p:nvSpPr>
        <p:spPr>
          <a:xfrm rot="0">
            <a:off x="2773441" y="4857750"/>
            <a:ext cx="12741117" cy="1943100"/>
          </a:xfrm>
          <a:prstGeom prst="rect">
            <a:avLst/>
          </a:prstGeom>
        </p:spPr>
        <p:txBody>
          <a:bodyPr anchor="t" rtlCol="false" tIns="0" lIns="0" bIns="0" rIns="0">
            <a:spAutoFit/>
          </a:bodyPr>
          <a:lstStyle/>
          <a:p>
            <a:pPr algn="ctr" marL="0" indent="0" lvl="0">
              <a:lnSpc>
                <a:spcPts val="5160"/>
              </a:lnSpc>
              <a:spcBef>
                <a:spcPct val="0"/>
              </a:spcBef>
            </a:pPr>
            <a:r>
              <a:rPr lang="en-US" sz="4510">
                <a:solidFill>
                  <a:srgbClr val="3FA59F"/>
                </a:solidFill>
                <a:latin typeface="Raleway Bold"/>
              </a:rPr>
              <a:t>"Buscamos cuidar nuestro cuerpo y proteger al planeta transformando residuos en productos y posibilidades reales para las personas".</a:t>
            </a:r>
          </a:p>
        </p:txBody>
      </p:sp>
      <p:sp>
        <p:nvSpPr>
          <p:cNvPr name="TextBox 7" id="7"/>
          <p:cNvSpPr txBox="true"/>
          <p:nvPr/>
        </p:nvSpPr>
        <p:spPr>
          <a:xfrm rot="0">
            <a:off x="4388363" y="7627266"/>
            <a:ext cx="9511274" cy="1181100"/>
          </a:xfrm>
          <a:prstGeom prst="rect">
            <a:avLst/>
          </a:prstGeom>
        </p:spPr>
        <p:txBody>
          <a:bodyPr anchor="t" rtlCol="false" tIns="0" lIns="0" bIns="0" rIns="0">
            <a:spAutoFit/>
          </a:bodyPr>
          <a:lstStyle/>
          <a:p>
            <a:pPr>
              <a:lnSpc>
                <a:spcPts val="3119"/>
              </a:lnSpc>
            </a:pPr>
            <a:r>
              <a:rPr lang="en-US" sz="2599">
                <a:solidFill>
                  <a:srgbClr val="020202"/>
                </a:solidFill>
                <a:latin typeface="Raleway Bold"/>
              </a:rPr>
              <a:t>Foco de interés: </a:t>
            </a:r>
            <a:r>
              <a:rPr lang="en-US" sz="2599">
                <a:solidFill>
                  <a:srgbClr val="020202"/>
                </a:solidFill>
                <a:latin typeface="Raleway"/>
              </a:rPr>
              <a:t>energía y materiales</a:t>
            </a:r>
          </a:p>
          <a:p>
            <a:pPr>
              <a:lnSpc>
                <a:spcPts val="3119"/>
              </a:lnSpc>
            </a:pPr>
            <a:r>
              <a:rPr lang="en-US" sz="2599">
                <a:solidFill>
                  <a:srgbClr val="020202"/>
                </a:solidFill>
                <a:latin typeface="Arimo Bold"/>
              </a:rPr>
              <a:t>Oportunidad</a:t>
            </a:r>
            <a:r>
              <a:rPr lang="en-US" sz="2599">
                <a:solidFill>
                  <a:srgbClr val="020202"/>
                </a:solidFill>
                <a:latin typeface="Arimo"/>
              </a:rPr>
              <a:t>: uso de insumos locales en la cadena de valor</a:t>
            </a:r>
          </a:p>
          <a:p>
            <a:pPr>
              <a:lnSpc>
                <a:spcPts val="3119"/>
              </a:lnSpc>
            </a:pPr>
            <a:r>
              <a:rPr lang="en-US" sz="2599">
                <a:solidFill>
                  <a:srgbClr val="020202"/>
                </a:solidFill>
                <a:latin typeface="Arimo Bold"/>
              </a:rPr>
              <a:t>Enfoque:</a:t>
            </a:r>
            <a:r>
              <a:rPr lang="en-US" sz="2599">
                <a:solidFill>
                  <a:srgbClr val="020202"/>
                </a:solidFill>
                <a:latin typeface="Arimo"/>
              </a:rPr>
              <a:t> disposición final de tapabocas usados</a:t>
            </a:r>
          </a:p>
        </p:txBody>
      </p:sp>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896055">
            <a:off x="13525035" y="7268777"/>
            <a:ext cx="3979047" cy="3979047"/>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485827" y="8147734"/>
            <a:ext cx="1430563" cy="1609017"/>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3999610" y="8147734"/>
            <a:ext cx="1383755" cy="1609017"/>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001703" y="6582014"/>
            <a:ext cx="1857703" cy="1459444"/>
          </a:xfrm>
          <a:prstGeom prst="rect">
            <a:avLst/>
          </a:prstGeom>
        </p:spPr>
      </p:pic>
      <p:pic>
        <p:nvPicPr>
          <p:cNvPr name="Picture 3" id="3"/>
          <p:cNvPicPr>
            <a:picLocks noChangeAspect="true"/>
          </p:cNvPicPr>
          <p:nvPr/>
        </p:nvPicPr>
        <p:blipFill>
          <a:blip r:embed="rId3"/>
          <a:srcRect l="0" t="0" r="0" b="13885"/>
          <a:stretch>
            <a:fillRect/>
          </a:stretch>
        </p:blipFill>
        <p:spPr>
          <a:xfrm flipH="false" flipV="false" rot="0">
            <a:off x="159236" y="3212290"/>
            <a:ext cx="3542776" cy="2791934"/>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420703" y="5875046"/>
            <a:ext cx="3019843" cy="744327"/>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206246" y="6824001"/>
            <a:ext cx="1448757" cy="1072157"/>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9144000" y="3422509"/>
            <a:ext cx="3715406" cy="2786555"/>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9144000" y="6489262"/>
            <a:ext cx="1726274" cy="1552196"/>
          </a:xfrm>
          <a:prstGeom prst="rect">
            <a:avLst/>
          </a:prstGeom>
        </p:spPr>
      </p:pic>
      <p:sp>
        <p:nvSpPr>
          <p:cNvPr name="TextBox 8" id="8"/>
          <p:cNvSpPr txBox="true"/>
          <p:nvPr/>
        </p:nvSpPr>
        <p:spPr>
          <a:xfrm rot="0">
            <a:off x="1804898" y="1009650"/>
            <a:ext cx="15744352" cy="781050"/>
          </a:xfrm>
          <a:prstGeom prst="rect">
            <a:avLst/>
          </a:prstGeom>
        </p:spPr>
        <p:txBody>
          <a:bodyPr anchor="t" rtlCol="false" tIns="0" lIns="0" bIns="0" rIns="0">
            <a:spAutoFit/>
          </a:bodyPr>
          <a:lstStyle/>
          <a:p>
            <a:pPr algn="ctr">
              <a:lnSpc>
                <a:spcPts val="6000"/>
              </a:lnSpc>
            </a:pPr>
            <a:r>
              <a:rPr lang="en-US" sz="5000">
                <a:solidFill>
                  <a:srgbClr val="3FA59F"/>
                </a:solidFill>
                <a:latin typeface="Raleway Bold"/>
              </a:rPr>
              <a:t>ENTORNO COMPETITIVO</a:t>
            </a:r>
          </a:p>
        </p:txBody>
      </p:sp>
      <p:sp>
        <p:nvSpPr>
          <p:cNvPr name="TextBox 9" id="9"/>
          <p:cNvSpPr txBox="true"/>
          <p:nvPr/>
        </p:nvSpPr>
        <p:spPr>
          <a:xfrm rot="0">
            <a:off x="3702013" y="2010462"/>
            <a:ext cx="4729081" cy="7423993"/>
          </a:xfrm>
          <a:prstGeom prst="rect">
            <a:avLst/>
          </a:prstGeom>
        </p:spPr>
        <p:txBody>
          <a:bodyPr anchor="t" rtlCol="false" tIns="0" lIns="0" bIns="0" rIns="0">
            <a:spAutoFit/>
          </a:bodyPr>
          <a:lstStyle/>
          <a:p>
            <a:pPr algn="just">
              <a:lnSpc>
                <a:spcPts val="3006"/>
              </a:lnSpc>
            </a:pPr>
            <a:r>
              <a:rPr lang="en-US" sz="2505">
                <a:solidFill>
                  <a:srgbClr val="020202"/>
                </a:solidFill>
                <a:latin typeface="Arimo Bold"/>
              </a:rPr>
              <a:t>ENKA </a:t>
            </a:r>
          </a:p>
          <a:p>
            <a:pPr algn="just">
              <a:lnSpc>
                <a:spcPts val="3006"/>
              </a:lnSpc>
            </a:pPr>
          </a:p>
          <a:p>
            <a:pPr algn="just">
              <a:lnSpc>
                <a:spcPts val="3507"/>
              </a:lnSpc>
            </a:pPr>
            <a:r>
              <a:rPr lang="en-US" sz="2505">
                <a:solidFill>
                  <a:srgbClr val="020202"/>
                </a:solidFill>
                <a:latin typeface="Raleway"/>
              </a:rPr>
              <a:t>Es una empresa colombiana dedicada a la producción de resinas y fibras sintéticas, Enka es reconocida como líder en el reciclaje de botellas de PET posconsumo en el país, el principal fabricante de lona para llantas de nylon 6 en América y uno de los principales productores de filamentos y fibras sintéticas en Latinoamérica. </a:t>
            </a:r>
          </a:p>
          <a:p>
            <a:pPr algn="just">
              <a:lnSpc>
                <a:spcPts val="3006"/>
              </a:lnSpc>
            </a:pPr>
          </a:p>
          <a:p>
            <a:pPr algn="just">
              <a:lnSpc>
                <a:spcPts val="2400"/>
              </a:lnSpc>
            </a:pPr>
            <a:r>
              <a:rPr lang="en-US" sz="2000">
                <a:solidFill>
                  <a:srgbClr val="020202"/>
                </a:solidFill>
                <a:latin typeface="Raleway Bold"/>
              </a:rPr>
              <a:t>Fuente :</a:t>
            </a:r>
          </a:p>
          <a:p>
            <a:pPr algn="just">
              <a:lnSpc>
                <a:spcPts val="2400"/>
              </a:lnSpc>
              <a:spcBef>
                <a:spcPct val="0"/>
              </a:spcBef>
            </a:pPr>
            <a:r>
              <a:rPr lang="en-US" sz="2000">
                <a:solidFill>
                  <a:srgbClr val="020202"/>
                </a:solidFill>
                <a:latin typeface="Raleway"/>
              </a:rPr>
              <a:t>https://www.enka.com.co/la-empresa/quienes-somos/ </a:t>
            </a:r>
          </a:p>
        </p:txBody>
      </p:sp>
      <p:sp>
        <p:nvSpPr>
          <p:cNvPr name="TextBox 10" id="10"/>
          <p:cNvSpPr txBox="true"/>
          <p:nvPr/>
        </p:nvSpPr>
        <p:spPr>
          <a:xfrm rot="0">
            <a:off x="13151003" y="1962837"/>
            <a:ext cx="4398247" cy="7312300"/>
          </a:xfrm>
          <a:prstGeom prst="rect">
            <a:avLst/>
          </a:prstGeom>
        </p:spPr>
        <p:txBody>
          <a:bodyPr anchor="t" rtlCol="false" tIns="0" lIns="0" bIns="0" rIns="0">
            <a:spAutoFit/>
          </a:bodyPr>
          <a:lstStyle/>
          <a:p>
            <a:pPr algn="just">
              <a:lnSpc>
                <a:spcPts val="3507"/>
              </a:lnSpc>
            </a:pPr>
            <a:r>
              <a:rPr lang="en-US" sz="2505">
                <a:solidFill>
                  <a:srgbClr val="020202"/>
                </a:solidFill>
                <a:latin typeface="Raleway Bold"/>
              </a:rPr>
              <a:t>RECYCLING S.A.</a:t>
            </a:r>
          </a:p>
          <a:p>
            <a:pPr algn="just">
              <a:lnSpc>
                <a:spcPts val="3507"/>
              </a:lnSpc>
            </a:pPr>
          </a:p>
          <a:p>
            <a:pPr algn="just">
              <a:lnSpc>
                <a:spcPts val="3507"/>
              </a:lnSpc>
            </a:pPr>
            <a:r>
              <a:rPr lang="en-US" sz="2505">
                <a:solidFill>
                  <a:srgbClr val="020202"/>
                </a:solidFill>
                <a:latin typeface="Raleway"/>
              </a:rPr>
              <a:t>Es una empresa colombiana dedicada al reciclaje de plásticos, garantizando el suministro continuo de nuestros productos (Polímeros recuperados) a los clientes que son los transformadores finales.</a:t>
            </a:r>
          </a:p>
          <a:p>
            <a:pPr algn="just">
              <a:lnSpc>
                <a:spcPts val="3507"/>
              </a:lnSpc>
            </a:pPr>
          </a:p>
          <a:p>
            <a:pPr algn="just">
              <a:lnSpc>
                <a:spcPts val="3507"/>
              </a:lnSpc>
            </a:pPr>
          </a:p>
          <a:p>
            <a:pPr algn="just">
              <a:lnSpc>
                <a:spcPts val="3507"/>
              </a:lnSpc>
            </a:pPr>
          </a:p>
          <a:p>
            <a:pPr algn="just">
              <a:lnSpc>
                <a:spcPts val="3507"/>
              </a:lnSpc>
            </a:pPr>
          </a:p>
          <a:p>
            <a:pPr algn="just">
              <a:lnSpc>
                <a:spcPts val="2800"/>
              </a:lnSpc>
            </a:pPr>
            <a:r>
              <a:rPr lang="en-US" sz="2000">
                <a:solidFill>
                  <a:srgbClr val="020202"/>
                </a:solidFill>
                <a:latin typeface="Raleway Bold"/>
              </a:rPr>
              <a:t>Fuente :</a:t>
            </a:r>
          </a:p>
          <a:p>
            <a:pPr algn="just">
              <a:lnSpc>
                <a:spcPts val="2800"/>
              </a:lnSpc>
            </a:pPr>
            <a:r>
              <a:rPr lang="en-US" sz="2000">
                <a:solidFill>
                  <a:srgbClr val="020202"/>
                </a:solidFill>
                <a:latin typeface="Raleway"/>
              </a:rPr>
              <a:t>http://www.screcycling.com.co/empresa/  </a:t>
            </a:r>
          </a:p>
        </p:txBody>
      </p:sp>
      <p:pic>
        <p:nvPicPr>
          <p:cNvPr name="Picture 11" id="11"/>
          <p:cNvPicPr>
            <a:picLocks noChangeAspect="true"/>
          </p:cNvPicPr>
          <p:nvPr/>
        </p:nvPicPr>
        <p:blipFill>
          <a:blip r:embed="rId8"/>
          <a:srcRect l="0" t="0" r="0" b="0"/>
          <a:stretch>
            <a:fillRect/>
          </a:stretch>
        </p:blipFill>
        <p:spPr>
          <a:xfrm flipH="false" flipV="false" rot="0">
            <a:off x="215685" y="117329"/>
            <a:ext cx="4432991" cy="1063918"/>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059606" y="1367375"/>
            <a:ext cx="14168787" cy="7533201"/>
          </a:xfrm>
          <a:prstGeom prst="rect">
            <a:avLst/>
          </a:prstGeom>
        </p:spPr>
        <p:txBody>
          <a:bodyPr anchor="t" rtlCol="false" tIns="0" lIns="0" bIns="0" rIns="0">
            <a:spAutoFit/>
          </a:bodyPr>
          <a:lstStyle/>
          <a:p>
            <a:pPr algn="ctr">
              <a:lnSpc>
                <a:spcPts val="6000"/>
              </a:lnSpc>
            </a:pPr>
            <a:r>
              <a:rPr lang="en-US" sz="5000">
                <a:solidFill>
                  <a:srgbClr val="3FA59F"/>
                </a:solidFill>
                <a:latin typeface="Arimo Bold"/>
              </a:rPr>
              <a:t>VENTAJA COMPETITIVA</a:t>
            </a:r>
          </a:p>
          <a:p>
            <a:pPr algn="just">
              <a:lnSpc>
                <a:spcPts val="2399"/>
              </a:lnSpc>
            </a:pPr>
          </a:p>
          <a:p>
            <a:pPr algn="just">
              <a:lnSpc>
                <a:spcPts val="4646"/>
              </a:lnSpc>
            </a:pPr>
          </a:p>
          <a:p>
            <a:pPr algn="just">
              <a:lnSpc>
                <a:spcPts val="4646"/>
              </a:lnSpc>
            </a:pPr>
            <a:r>
              <a:rPr lang="en-US" sz="3318">
                <a:solidFill>
                  <a:srgbClr val="020202"/>
                </a:solidFill>
                <a:latin typeface="Arimo"/>
              </a:rPr>
              <a:t>Aunque varias empresas ya han identificado la oportunidad de reciclar tapabocas desechables usados, no se ha introducido una solución común que permita maximizar la eficiencia de este proceso. </a:t>
            </a:r>
          </a:p>
          <a:p>
            <a:pPr algn="just">
              <a:lnSpc>
                <a:spcPts val="4646"/>
              </a:lnSpc>
            </a:pPr>
          </a:p>
          <a:p>
            <a:pPr algn="just">
              <a:lnSpc>
                <a:spcPts val="4646"/>
              </a:lnSpc>
            </a:pPr>
            <a:r>
              <a:rPr lang="en-US" sz="3318">
                <a:solidFill>
                  <a:srgbClr val="020202"/>
                </a:solidFill>
                <a:latin typeface="Arimo"/>
              </a:rPr>
              <a:t>RESIDUANDES tiene como objetivo resolver este problema al realizar una recolección que llegue a todas las localidades (mediante botellas plásticas en puntos de recolección) y que transforme de forma segura y masiva los tapabocas desechados. Se aspira también involucrar asociaciones de recicladores y dignificar su trabajo, evitando el riesgo de contagio para ellos o sus familias. </a:t>
            </a:r>
          </a:p>
        </p:txBody>
      </p:sp>
      <p:pic>
        <p:nvPicPr>
          <p:cNvPr name="Picture 3" id="3"/>
          <p:cNvPicPr>
            <a:picLocks noChangeAspect="true"/>
          </p:cNvPicPr>
          <p:nvPr/>
        </p:nvPicPr>
        <p:blipFill>
          <a:blip r:embed="rId2"/>
          <a:srcRect l="0" t="0" r="0" b="0"/>
          <a:stretch>
            <a:fillRect/>
          </a:stretch>
        </p:blipFill>
        <p:spPr>
          <a:xfrm flipH="false" flipV="false" rot="0">
            <a:off x="215685" y="117329"/>
            <a:ext cx="4432991" cy="106391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76692" y="1386425"/>
            <a:ext cx="1565829" cy="1565829"/>
          </a:xfrm>
          <a:prstGeom prst="rect">
            <a:avLst/>
          </a:prstGeom>
        </p:spPr>
      </p:pic>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0800000">
            <a:off x="15445479" y="7851224"/>
            <a:ext cx="1565829" cy="1565829"/>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15685" y="117329"/>
            <a:ext cx="4432991" cy="1063918"/>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8999286" y="2646084"/>
            <a:ext cx="8950279" cy="4232302"/>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555327">
            <a:off x="16828578" y="7095897"/>
            <a:ext cx="861445" cy="393034"/>
          </a:xfrm>
          <a:prstGeom prst="rect">
            <a:avLst/>
          </a:prstGeom>
        </p:spPr>
      </p:pic>
      <p:sp>
        <p:nvSpPr>
          <p:cNvPr name="TextBox 5" id="5"/>
          <p:cNvSpPr txBox="true"/>
          <p:nvPr/>
        </p:nvSpPr>
        <p:spPr>
          <a:xfrm rot="0">
            <a:off x="1199246" y="2636559"/>
            <a:ext cx="7322201" cy="6355556"/>
          </a:xfrm>
          <a:prstGeom prst="rect">
            <a:avLst/>
          </a:prstGeom>
        </p:spPr>
        <p:txBody>
          <a:bodyPr anchor="t" rtlCol="false" tIns="0" lIns="0" bIns="0" rIns="0">
            <a:spAutoFit/>
          </a:bodyPr>
          <a:lstStyle/>
          <a:p>
            <a:pPr algn="just">
              <a:lnSpc>
                <a:spcPts val="3123"/>
              </a:lnSpc>
            </a:pPr>
            <a:r>
              <a:rPr lang="en-US" sz="2603">
                <a:solidFill>
                  <a:srgbClr val="020202"/>
                </a:solidFill>
                <a:latin typeface="Raleway"/>
              </a:rPr>
              <a:t>Para iniciar el proyecto: compra de maquinaria ($64M COP), alquiler de bodega ($4M COP/mes), realización de alianzas logísticas y de mercadeo para la difusión y recolección (11M/mes), entre otros. </a:t>
            </a:r>
          </a:p>
          <a:p>
            <a:pPr algn="just">
              <a:lnSpc>
                <a:spcPts val="3123"/>
              </a:lnSpc>
            </a:pPr>
          </a:p>
          <a:p>
            <a:pPr algn="just">
              <a:lnSpc>
                <a:spcPts val="3123"/>
              </a:lnSpc>
            </a:pPr>
            <a:r>
              <a:rPr lang="en-US" sz="2603">
                <a:solidFill>
                  <a:srgbClr val="020202"/>
                </a:solidFill>
                <a:latin typeface="Raleway"/>
              </a:rPr>
              <a:t>Contrataremos 3 operarios, una persona de seguridad, además, los 6 creadores trabajaremos en la administración del concepto (VP Comercial, VP Mercadeo, VP Operacional, VP Financiero, VP RRHH, VP Alianzas).</a:t>
            </a:r>
          </a:p>
          <a:p>
            <a:pPr algn="just">
              <a:lnSpc>
                <a:spcPts val="3123"/>
              </a:lnSpc>
            </a:pPr>
          </a:p>
          <a:p>
            <a:pPr algn="just">
              <a:lnSpc>
                <a:spcPts val="3123"/>
              </a:lnSpc>
              <a:spcBef>
                <a:spcPct val="0"/>
              </a:spcBef>
            </a:pPr>
            <a:r>
              <a:rPr lang="en-US" sz="2603">
                <a:solidFill>
                  <a:srgbClr val="020202"/>
                </a:solidFill>
                <a:latin typeface="Raleway"/>
              </a:rPr>
              <a:t>Se realizarán reinversiones en PPE para el 2do año y 7mo año de operación, que vayan de la mano con el crecimiento de la empresa y con la mejor tecnología disponible.</a:t>
            </a:r>
          </a:p>
        </p:txBody>
      </p:sp>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022907">
            <a:off x="401966" y="7399401"/>
            <a:ext cx="587674" cy="318813"/>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022907">
            <a:off x="401966" y="4984093"/>
            <a:ext cx="587674" cy="318813"/>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022907">
            <a:off x="401966" y="2782372"/>
            <a:ext cx="587674" cy="318813"/>
          </a:xfrm>
          <a:prstGeom prst="rect">
            <a:avLst/>
          </a:prstGeom>
        </p:spPr>
      </p:pic>
      <p:pic>
        <p:nvPicPr>
          <p:cNvPr name="Picture 9" id="9"/>
          <p:cNvPicPr>
            <a:picLocks noChangeAspect="true"/>
          </p:cNvPicPr>
          <p:nvPr/>
        </p:nvPicPr>
        <p:blipFill>
          <a:blip r:embed="rId8">
            <a:alphaModFix amt="46000"/>
          </a:blip>
          <a:srcRect l="0" t="0" r="0" b="0"/>
          <a:stretch>
            <a:fillRect/>
          </a:stretch>
        </p:blipFill>
        <p:spPr>
          <a:xfrm flipH="false" flipV="false" rot="0">
            <a:off x="15660069" y="8589358"/>
            <a:ext cx="2289496" cy="1717122"/>
          </a:xfrm>
          <a:prstGeom prst="rect">
            <a:avLst/>
          </a:prstGeom>
        </p:spPr>
      </p:pic>
      <p:sp>
        <p:nvSpPr>
          <p:cNvPr name="TextBox 10" id="10"/>
          <p:cNvSpPr txBox="true"/>
          <p:nvPr/>
        </p:nvSpPr>
        <p:spPr>
          <a:xfrm rot="0">
            <a:off x="15441286" y="8760382"/>
            <a:ext cx="3217138" cy="1456879"/>
          </a:xfrm>
          <a:prstGeom prst="rect">
            <a:avLst/>
          </a:prstGeom>
        </p:spPr>
        <p:txBody>
          <a:bodyPr anchor="t" rtlCol="false" tIns="0" lIns="0" bIns="0" rIns="0">
            <a:spAutoFit/>
          </a:bodyPr>
          <a:lstStyle/>
          <a:p>
            <a:pPr>
              <a:lnSpc>
                <a:spcPts val="2279"/>
              </a:lnSpc>
            </a:pPr>
            <a:r>
              <a:rPr lang="en-US" sz="1899">
                <a:solidFill>
                  <a:srgbClr val="020202"/>
                </a:solidFill>
                <a:latin typeface="Raleway Bold"/>
              </a:rPr>
              <a:t> </a:t>
            </a:r>
            <a:r>
              <a:rPr lang="en-US" sz="1899">
                <a:solidFill>
                  <a:srgbClr val="4F9273"/>
                </a:solidFill>
                <a:latin typeface="Raleway Bold"/>
              </a:rPr>
              <a:t>         Económico</a:t>
            </a:r>
          </a:p>
          <a:p>
            <a:pPr>
              <a:lnSpc>
                <a:spcPts val="2279"/>
              </a:lnSpc>
            </a:pPr>
            <a:r>
              <a:rPr lang="en-US" sz="1899">
                <a:solidFill>
                  <a:srgbClr val="020202"/>
                </a:solidFill>
                <a:latin typeface="Raleway Bold"/>
              </a:rPr>
              <a:t>           Impuestos</a:t>
            </a:r>
          </a:p>
          <a:p>
            <a:pPr>
              <a:lnSpc>
                <a:spcPts val="2279"/>
              </a:lnSpc>
            </a:pPr>
            <a:r>
              <a:rPr lang="en-US" sz="1899">
                <a:solidFill>
                  <a:srgbClr val="020202"/>
                </a:solidFill>
                <a:latin typeface="Raleway Bold"/>
              </a:rPr>
              <a:t>           Dividendos</a:t>
            </a:r>
          </a:p>
          <a:p>
            <a:pPr>
              <a:lnSpc>
                <a:spcPts val="2279"/>
              </a:lnSpc>
            </a:pPr>
            <a:r>
              <a:rPr lang="en-US" sz="1899">
                <a:solidFill>
                  <a:srgbClr val="020202"/>
                </a:solidFill>
                <a:latin typeface="Raleway Bold"/>
              </a:rPr>
              <a:t>           Intereses     </a:t>
            </a:r>
          </a:p>
          <a:p>
            <a:pPr>
              <a:lnSpc>
                <a:spcPts val="2279"/>
              </a:lnSpc>
            </a:pPr>
            <a:r>
              <a:rPr lang="en-US" sz="1899">
                <a:solidFill>
                  <a:srgbClr val="020202"/>
                </a:solidFill>
                <a:latin typeface="Raleway Bold"/>
              </a:rPr>
              <a:t>           Salarios</a:t>
            </a:r>
          </a:p>
        </p:txBody>
      </p:sp>
      <p:pic>
        <p:nvPicPr>
          <p:cNvPr name="Picture 11" id="11"/>
          <p:cNvPicPr>
            <a:picLocks noChangeAspect="true"/>
          </p:cNvPicPr>
          <p:nvPr/>
        </p:nvPicPr>
        <p:blipFill>
          <a:blip r:embed="rId8">
            <a:alphaModFix amt="51000"/>
          </a:blip>
          <a:srcRect l="6471" t="29318" r="0" b="28524"/>
          <a:stretch>
            <a:fillRect/>
          </a:stretch>
        </p:blipFill>
        <p:spPr>
          <a:xfrm flipH="false" flipV="false" rot="0">
            <a:off x="11147643" y="8769907"/>
            <a:ext cx="3923219" cy="1326245"/>
          </a:xfrm>
          <a:prstGeom prst="rect">
            <a:avLst/>
          </a:prstGeom>
        </p:spPr>
      </p:pic>
      <p:pic>
        <p:nvPicPr>
          <p:cNvPr name="Picture 12" id="12"/>
          <p:cNvPicPr>
            <a:picLocks noChangeAspect="true"/>
          </p:cNvPicPr>
          <p:nvPr/>
        </p:nvPicPr>
        <p:blipFill>
          <a:blip r:embed="rId8">
            <a:alphaModFix amt="38000"/>
          </a:blip>
          <a:srcRect l="0" t="32703" r="0" b="32703"/>
          <a:stretch>
            <a:fillRect/>
          </a:stretch>
        </p:blipFill>
        <p:spPr>
          <a:xfrm flipH="false" flipV="false" rot="0">
            <a:off x="11567552" y="7263113"/>
            <a:ext cx="5111879" cy="1326245"/>
          </a:xfrm>
          <a:prstGeom prst="rect">
            <a:avLst/>
          </a:prstGeom>
        </p:spPr>
      </p:pic>
      <p:sp>
        <p:nvSpPr>
          <p:cNvPr name="TextBox 13" id="13"/>
          <p:cNvSpPr txBox="true"/>
          <p:nvPr/>
        </p:nvSpPr>
        <p:spPr>
          <a:xfrm rot="0">
            <a:off x="947716" y="1066947"/>
            <a:ext cx="16392568"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PROYECCIONES FINANCIERAS</a:t>
            </a:r>
          </a:p>
        </p:txBody>
      </p:sp>
      <p:sp>
        <p:nvSpPr>
          <p:cNvPr name="TextBox 14" id="14"/>
          <p:cNvSpPr txBox="true"/>
          <p:nvPr/>
        </p:nvSpPr>
        <p:spPr>
          <a:xfrm rot="0">
            <a:off x="11484877" y="8836127"/>
            <a:ext cx="3363092" cy="1167408"/>
          </a:xfrm>
          <a:prstGeom prst="rect">
            <a:avLst/>
          </a:prstGeom>
        </p:spPr>
        <p:txBody>
          <a:bodyPr anchor="t" rtlCol="false" tIns="0" lIns="0" bIns="0" rIns="0">
            <a:spAutoFit/>
          </a:bodyPr>
          <a:lstStyle/>
          <a:p>
            <a:pPr>
              <a:lnSpc>
                <a:spcPts val="2279"/>
              </a:lnSpc>
            </a:pPr>
            <a:r>
              <a:rPr lang="en-US" sz="1899">
                <a:solidFill>
                  <a:srgbClr val="37735B"/>
                </a:solidFill>
                <a:latin typeface="Raleway Bold"/>
              </a:rPr>
              <a:t>Social</a:t>
            </a:r>
          </a:p>
          <a:p>
            <a:pPr>
              <a:lnSpc>
                <a:spcPts val="2279"/>
              </a:lnSpc>
            </a:pPr>
            <a:r>
              <a:rPr lang="en-US" sz="1899">
                <a:solidFill>
                  <a:srgbClr val="020202"/>
                </a:solidFill>
                <a:latin typeface="Raleway Bold"/>
              </a:rPr>
              <a:t>Infraestructura</a:t>
            </a:r>
          </a:p>
          <a:p>
            <a:pPr>
              <a:lnSpc>
                <a:spcPts val="2279"/>
              </a:lnSpc>
            </a:pPr>
            <a:r>
              <a:rPr lang="en-US" sz="1899">
                <a:solidFill>
                  <a:srgbClr val="020202"/>
                </a:solidFill>
                <a:latin typeface="Raleway Bold"/>
              </a:rPr>
              <a:t>Personas reciclando</a:t>
            </a:r>
          </a:p>
          <a:p>
            <a:pPr>
              <a:lnSpc>
                <a:spcPts val="2279"/>
              </a:lnSpc>
            </a:pPr>
            <a:r>
              <a:rPr lang="en-US" sz="1899">
                <a:solidFill>
                  <a:srgbClr val="020202"/>
                </a:solidFill>
                <a:latin typeface="Raleway Bold"/>
              </a:rPr>
              <a:t>Dignificación del reciclador</a:t>
            </a:r>
          </a:p>
        </p:txBody>
      </p:sp>
      <p:sp>
        <p:nvSpPr>
          <p:cNvPr name="TextBox 15" id="15"/>
          <p:cNvSpPr txBox="true"/>
          <p:nvPr/>
        </p:nvSpPr>
        <p:spPr>
          <a:xfrm rot="0">
            <a:off x="11887761" y="7336876"/>
            <a:ext cx="4791670" cy="1169194"/>
          </a:xfrm>
          <a:prstGeom prst="rect">
            <a:avLst/>
          </a:prstGeom>
        </p:spPr>
        <p:txBody>
          <a:bodyPr anchor="t" rtlCol="false" tIns="0" lIns="0" bIns="0" rIns="0">
            <a:spAutoFit/>
          </a:bodyPr>
          <a:lstStyle/>
          <a:p>
            <a:pPr algn="ctr">
              <a:lnSpc>
                <a:spcPts val="2283"/>
              </a:lnSpc>
              <a:spcBef>
                <a:spcPct val="0"/>
              </a:spcBef>
            </a:pPr>
            <a:r>
              <a:rPr lang="en-US" sz="1903">
                <a:solidFill>
                  <a:srgbClr val="4F9273"/>
                </a:solidFill>
                <a:latin typeface="Raleway Bold"/>
              </a:rPr>
              <a:t>A</a:t>
            </a:r>
            <a:r>
              <a:rPr lang="en-US" sz="1903">
                <a:solidFill>
                  <a:srgbClr val="4F9273"/>
                </a:solidFill>
                <a:latin typeface="Raleway Bold"/>
              </a:rPr>
              <a:t>mbiental</a:t>
            </a:r>
          </a:p>
          <a:p>
            <a:pPr algn="ctr">
              <a:lnSpc>
                <a:spcPts val="2283"/>
              </a:lnSpc>
              <a:spcBef>
                <a:spcPct val="0"/>
              </a:spcBef>
            </a:pPr>
            <a:r>
              <a:rPr lang="en-US" sz="1903">
                <a:solidFill>
                  <a:srgbClr val="000000"/>
                </a:solidFill>
                <a:latin typeface="Raleway Bold"/>
              </a:rPr>
              <a:t>Botellas plásticas y tapabocas reciclados</a:t>
            </a:r>
          </a:p>
          <a:p>
            <a:pPr algn="ctr">
              <a:lnSpc>
                <a:spcPts val="2283"/>
              </a:lnSpc>
              <a:spcBef>
                <a:spcPct val="0"/>
              </a:spcBef>
            </a:pPr>
            <a:r>
              <a:rPr lang="en-US" sz="1903">
                <a:solidFill>
                  <a:srgbClr val="000000"/>
                </a:solidFill>
                <a:latin typeface="Raleway Bold"/>
              </a:rPr>
              <a:t>Plástico nuevo no producido</a:t>
            </a:r>
          </a:p>
          <a:p>
            <a:pPr algn="ctr">
              <a:lnSpc>
                <a:spcPts val="2283"/>
              </a:lnSpc>
              <a:spcBef>
                <a:spcPct val="0"/>
              </a:spcBef>
            </a:pPr>
            <a:r>
              <a:rPr lang="en-US" sz="1903">
                <a:solidFill>
                  <a:srgbClr val="000000"/>
                </a:solidFill>
                <a:latin typeface="Raleway Bold"/>
              </a:rPr>
              <a:t>m3 de H2O y Kg de CO2 evitados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15685" y="117329"/>
            <a:ext cx="4432991" cy="1063918"/>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4636872" y="3188261"/>
            <a:ext cx="8379252" cy="2229610"/>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0528725" y="7640190"/>
            <a:ext cx="7541511" cy="1116694"/>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816802" y="6498712"/>
            <a:ext cx="6826389" cy="3399650"/>
          </a:xfrm>
          <a:prstGeom prst="rect">
            <a:avLst/>
          </a:prstGeom>
        </p:spPr>
      </p:pic>
      <p:sp>
        <p:nvSpPr>
          <p:cNvPr name="TextBox 6" id="6"/>
          <p:cNvSpPr txBox="true"/>
          <p:nvPr/>
        </p:nvSpPr>
        <p:spPr>
          <a:xfrm rot="0">
            <a:off x="947716" y="1066947"/>
            <a:ext cx="16392568"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INDICADORES DE ÉXITO Y METAS</a:t>
            </a:r>
          </a:p>
        </p:txBody>
      </p:sp>
      <p:sp>
        <p:nvSpPr>
          <p:cNvPr name="TextBox 7" id="7"/>
          <p:cNvSpPr txBox="true"/>
          <p:nvPr/>
        </p:nvSpPr>
        <p:spPr>
          <a:xfrm rot="0">
            <a:off x="6369352" y="2510652"/>
            <a:ext cx="4914292" cy="423777"/>
          </a:xfrm>
          <a:prstGeom prst="rect">
            <a:avLst/>
          </a:prstGeom>
        </p:spPr>
        <p:txBody>
          <a:bodyPr anchor="t" rtlCol="false" tIns="0" lIns="0" bIns="0" rIns="0">
            <a:spAutoFit/>
          </a:bodyPr>
          <a:lstStyle/>
          <a:p>
            <a:pPr algn="ctr">
              <a:lnSpc>
                <a:spcPts val="3367"/>
              </a:lnSpc>
            </a:pPr>
            <a:r>
              <a:rPr lang="en-US" sz="2405">
                <a:solidFill>
                  <a:srgbClr val="020202"/>
                </a:solidFill>
                <a:latin typeface="Raleway Bold"/>
              </a:rPr>
              <a:t>ECONÓMICOS</a:t>
            </a:r>
          </a:p>
        </p:txBody>
      </p:sp>
      <p:sp>
        <p:nvSpPr>
          <p:cNvPr name="TextBox 8" id="8"/>
          <p:cNvSpPr txBox="true"/>
          <p:nvPr/>
        </p:nvSpPr>
        <p:spPr>
          <a:xfrm rot="0">
            <a:off x="2772851" y="5737589"/>
            <a:ext cx="4914292" cy="423777"/>
          </a:xfrm>
          <a:prstGeom prst="rect">
            <a:avLst/>
          </a:prstGeom>
        </p:spPr>
        <p:txBody>
          <a:bodyPr anchor="t" rtlCol="false" tIns="0" lIns="0" bIns="0" rIns="0">
            <a:spAutoFit/>
          </a:bodyPr>
          <a:lstStyle/>
          <a:p>
            <a:pPr algn="ctr">
              <a:lnSpc>
                <a:spcPts val="3367"/>
              </a:lnSpc>
            </a:pPr>
            <a:r>
              <a:rPr lang="en-US" sz="2405">
                <a:solidFill>
                  <a:srgbClr val="020202"/>
                </a:solidFill>
                <a:latin typeface="Raleway Bold"/>
              </a:rPr>
              <a:t>AMBIENTALES </a:t>
            </a:r>
          </a:p>
        </p:txBody>
      </p:sp>
      <p:sp>
        <p:nvSpPr>
          <p:cNvPr name="TextBox 9" id="9"/>
          <p:cNvSpPr txBox="true"/>
          <p:nvPr/>
        </p:nvSpPr>
        <p:spPr>
          <a:xfrm rot="0">
            <a:off x="11842334" y="5920902"/>
            <a:ext cx="4914292" cy="423777"/>
          </a:xfrm>
          <a:prstGeom prst="rect">
            <a:avLst/>
          </a:prstGeom>
        </p:spPr>
        <p:txBody>
          <a:bodyPr anchor="t" rtlCol="false" tIns="0" lIns="0" bIns="0" rIns="0">
            <a:spAutoFit/>
          </a:bodyPr>
          <a:lstStyle/>
          <a:p>
            <a:pPr algn="ctr">
              <a:lnSpc>
                <a:spcPts val="3367"/>
              </a:lnSpc>
            </a:pPr>
            <a:r>
              <a:rPr lang="en-US" sz="2405">
                <a:solidFill>
                  <a:srgbClr val="020202"/>
                </a:solidFill>
                <a:latin typeface="Raleway Bold"/>
              </a:rPr>
              <a:t>SOCIALES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76157">
            <a:off x="16089519" y="964995"/>
            <a:ext cx="1031654" cy="918172"/>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3663337" y="268312"/>
            <a:ext cx="4432991" cy="1063918"/>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4290291" y="6654963"/>
            <a:ext cx="3179082" cy="2705110"/>
          </a:xfrm>
          <a:prstGeom prst="rect">
            <a:avLst/>
          </a:prstGeom>
        </p:spPr>
      </p:pic>
      <p:sp>
        <p:nvSpPr>
          <p:cNvPr name="TextBox 5" id="5"/>
          <p:cNvSpPr txBox="true"/>
          <p:nvPr/>
        </p:nvSpPr>
        <p:spPr>
          <a:xfrm rot="0">
            <a:off x="818626" y="533425"/>
            <a:ext cx="5165403" cy="876250"/>
          </a:xfrm>
          <a:prstGeom prst="rect">
            <a:avLst/>
          </a:prstGeom>
        </p:spPr>
        <p:txBody>
          <a:bodyPr anchor="t" rtlCol="false" tIns="0" lIns="0" bIns="0" rIns="0">
            <a:spAutoFit/>
          </a:bodyPr>
          <a:lstStyle/>
          <a:p>
            <a:pPr>
              <a:lnSpc>
                <a:spcPts val="7000"/>
              </a:lnSpc>
            </a:pPr>
            <a:r>
              <a:rPr lang="en-US" sz="5000">
                <a:solidFill>
                  <a:srgbClr val="3FA59F"/>
                </a:solidFill>
                <a:latin typeface="Raleway Bold"/>
              </a:rPr>
              <a:t>CONCLUSIÓN</a:t>
            </a:r>
          </a:p>
        </p:txBody>
      </p:sp>
      <p:sp>
        <p:nvSpPr>
          <p:cNvPr name="TextBox 6" id="6"/>
          <p:cNvSpPr txBox="true"/>
          <p:nvPr/>
        </p:nvSpPr>
        <p:spPr>
          <a:xfrm rot="0">
            <a:off x="818626" y="4965731"/>
            <a:ext cx="6989418" cy="876250"/>
          </a:xfrm>
          <a:prstGeom prst="rect">
            <a:avLst/>
          </a:prstGeom>
        </p:spPr>
        <p:txBody>
          <a:bodyPr anchor="t" rtlCol="false" tIns="0" lIns="0" bIns="0" rIns="0">
            <a:spAutoFit/>
          </a:bodyPr>
          <a:lstStyle/>
          <a:p>
            <a:pPr>
              <a:lnSpc>
                <a:spcPts val="7000"/>
              </a:lnSpc>
            </a:pPr>
            <a:r>
              <a:rPr lang="en-US" sz="5000">
                <a:solidFill>
                  <a:srgbClr val="3FA59F"/>
                </a:solidFill>
                <a:latin typeface="Raleway Bold"/>
              </a:rPr>
              <a:t>LO QUE SIGUE...</a:t>
            </a:r>
          </a:p>
        </p:txBody>
      </p:sp>
      <p:sp>
        <p:nvSpPr>
          <p:cNvPr name="TextBox 7" id="7"/>
          <p:cNvSpPr txBox="true"/>
          <p:nvPr/>
        </p:nvSpPr>
        <p:spPr>
          <a:xfrm rot="0">
            <a:off x="818626" y="6213172"/>
            <a:ext cx="13059193" cy="3579168"/>
          </a:xfrm>
          <a:prstGeom prst="rect">
            <a:avLst/>
          </a:prstGeom>
        </p:spPr>
        <p:txBody>
          <a:bodyPr anchor="t" rtlCol="false" tIns="0" lIns="0" bIns="0" rIns="0">
            <a:spAutoFit/>
          </a:bodyPr>
          <a:lstStyle/>
          <a:p>
            <a:pPr algn="just">
              <a:lnSpc>
                <a:spcPts val="3123"/>
              </a:lnSpc>
              <a:spcBef>
                <a:spcPct val="0"/>
              </a:spcBef>
            </a:pPr>
            <a:r>
              <a:rPr lang="en-US" sz="2603">
                <a:solidFill>
                  <a:srgbClr val="020202"/>
                </a:solidFill>
                <a:latin typeface="Raleway"/>
              </a:rPr>
              <a:t>D</a:t>
            </a:r>
            <a:r>
              <a:rPr lang="en-US" sz="2603">
                <a:solidFill>
                  <a:srgbClr val="020202"/>
                </a:solidFill>
                <a:latin typeface="Raleway"/>
              </a:rPr>
              <a:t>esarrollar un plan futuro definido para escalar y replicar RESIDUANDES en la sociedad colombiana -y eventualmente de otros países- abarcando muchos lugares públicos, como instituciones educativas, iglesias y centros comerciales, con el fin de recolectar y gestionar adecuadamente la mayor cantidad de residuo de Tela No Tejida -TNT, reafirmando nuestro propósito social y ambiental. </a:t>
            </a:r>
          </a:p>
          <a:p>
            <a:pPr algn="just">
              <a:lnSpc>
                <a:spcPts val="3123"/>
              </a:lnSpc>
              <a:spcBef>
                <a:spcPct val="0"/>
              </a:spcBef>
            </a:pPr>
          </a:p>
          <a:p>
            <a:pPr algn="just">
              <a:lnSpc>
                <a:spcPts val="3123"/>
              </a:lnSpc>
              <a:spcBef>
                <a:spcPct val="0"/>
              </a:spcBef>
            </a:pPr>
            <a:r>
              <a:rPr lang="en-US" sz="2603">
                <a:solidFill>
                  <a:srgbClr val="020202"/>
                </a:solidFill>
                <a:latin typeface="Raleway"/>
              </a:rPr>
              <a:t>Seguir con la visión de cerrar el ciclo de los tapabocas desechables usados (y de otros productos de TNT) y ofrecer a los clientes un producto de calidad a precios competitivos en la industria de los Pellets de polipropileno.</a:t>
            </a:r>
          </a:p>
        </p:txBody>
      </p:sp>
      <p:sp>
        <p:nvSpPr>
          <p:cNvPr name="TextBox 8" id="8"/>
          <p:cNvSpPr txBox="true"/>
          <p:nvPr/>
        </p:nvSpPr>
        <p:spPr>
          <a:xfrm rot="0">
            <a:off x="818626" y="1860502"/>
            <a:ext cx="16650747" cy="2785914"/>
          </a:xfrm>
          <a:prstGeom prst="rect">
            <a:avLst/>
          </a:prstGeom>
        </p:spPr>
        <p:txBody>
          <a:bodyPr anchor="t" rtlCol="false" tIns="0" lIns="0" bIns="0" rIns="0">
            <a:spAutoFit/>
          </a:bodyPr>
          <a:lstStyle/>
          <a:p>
            <a:pPr algn="just">
              <a:lnSpc>
                <a:spcPts val="3123"/>
              </a:lnSpc>
            </a:pPr>
            <a:r>
              <a:rPr lang="en-US" sz="2603">
                <a:solidFill>
                  <a:srgbClr val="020202"/>
                </a:solidFill>
                <a:latin typeface="Raleway"/>
              </a:rPr>
              <a:t>Se plantea un emprendimiento desde el corazón para contribuir de manera urgente a nuestro planeta y evitar las consecuencias negativas que surgen a nivel global por la inadecuada gestión de un residuo masivo, generado como mecanismo de prevención de contagio de covid19. </a:t>
            </a:r>
          </a:p>
          <a:p>
            <a:pPr algn="just">
              <a:lnSpc>
                <a:spcPts val="3123"/>
              </a:lnSpc>
            </a:pPr>
          </a:p>
          <a:p>
            <a:pPr algn="just">
              <a:lnSpc>
                <a:spcPts val="3123"/>
              </a:lnSpc>
              <a:spcBef>
                <a:spcPct val="0"/>
              </a:spcBef>
            </a:pPr>
            <a:r>
              <a:rPr lang="en-US" sz="2603">
                <a:solidFill>
                  <a:srgbClr val="020202"/>
                </a:solidFill>
                <a:latin typeface="Raleway"/>
              </a:rPr>
              <a:t>Un proyecto estudiado juiciosamente desde su ideación e implementación, hasta su planeación y comunicación, iterando continuamente para realizar modificaciones y ajustes que permitieran proponer la mejor solución a la problemática identificada.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15685" y="117329"/>
            <a:ext cx="4432991" cy="1063918"/>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254174" y="2155502"/>
            <a:ext cx="3196225" cy="3189621"/>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4514886" y="2223503"/>
            <a:ext cx="3128084" cy="3121621"/>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8895713" y="2202273"/>
            <a:ext cx="3102490" cy="3096080"/>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1543734" y="6228904"/>
            <a:ext cx="3114528" cy="3108093"/>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5740136" y="6196881"/>
            <a:ext cx="3178708" cy="3172140"/>
          </a:xfrm>
          <a:prstGeom prst="rect">
            <a:avLst/>
          </a:prstGeom>
        </p:spPr>
      </p:pic>
      <p:pic>
        <p:nvPicPr>
          <p:cNvPr name="Picture 8" id="8"/>
          <p:cNvPicPr>
            <a:picLocks noChangeAspect="true"/>
          </p:cNvPicPr>
          <p:nvPr/>
        </p:nvPicPr>
        <p:blipFill>
          <a:blip r:embed="rId8"/>
          <a:srcRect l="0" t="0" r="0" b="0"/>
          <a:stretch>
            <a:fillRect/>
          </a:stretch>
        </p:blipFill>
        <p:spPr>
          <a:xfrm flipH="false" flipV="false" rot="0">
            <a:off x="10082361" y="6228904"/>
            <a:ext cx="3130784" cy="3124316"/>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13795808" y="3396817"/>
            <a:ext cx="3685257" cy="3677643"/>
          </a:xfrm>
          <a:prstGeom prst="rect">
            <a:avLst/>
          </a:prstGeom>
        </p:spPr>
      </p:pic>
      <p:grpSp>
        <p:nvGrpSpPr>
          <p:cNvPr name="Group 10" id="10"/>
          <p:cNvGrpSpPr/>
          <p:nvPr/>
        </p:nvGrpSpPr>
        <p:grpSpPr>
          <a:xfrm rot="0">
            <a:off x="254174" y="5354648"/>
            <a:ext cx="2977539" cy="680307"/>
            <a:chOff x="0" y="0"/>
            <a:chExt cx="1007217" cy="230129"/>
          </a:xfrm>
        </p:grpSpPr>
        <p:sp>
          <p:nvSpPr>
            <p:cNvPr name="Freeform 11" id="11"/>
            <p:cNvSpPr/>
            <p:nvPr/>
          </p:nvSpPr>
          <p:spPr>
            <a:xfrm>
              <a:off x="0" y="0"/>
              <a:ext cx="1007217" cy="230129"/>
            </a:xfrm>
            <a:custGeom>
              <a:avLst/>
              <a:gdLst/>
              <a:ahLst/>
              <a:cxnLst/>
              <a:rect r="r" b="b" t="t" l="l"/>
              <a:pathLst>
                <a:path h="230129" w="1007217">
                  <a:moveTo>
                    <a:pt x="0" y="0"/>
                  </a:moveTo>
                  <a:lnTo>
                    <a:pt x="1007217" y="0"/>
                  </a:lnTo>
                  <a:lnTo>
                    <a:pt x="1007217" y="230129"/>
                  </a:lnTo>
                  <a:lnTo>
                    <a:pt x="0" y="230129"/>
                  </a:lnTo>
                  <a:close/>
                </a:path>
              </a:pathLst>
            </a:custGeom>
            <a:solidFill>
              <a:srgbClr val="515253"/>
            </a:solidFill>
          </p:spPr>
        </p:sp>
      </p:grpSp>
      <p:grpSp>
        <p:nvGrpSpPr>
          <p:cNvPr name="Group 12" id="12"/>
          <p:cNvGrpSpPr/>
          <p:nvPr/>
        </p:nvGrpSpPr>
        <p:grpSpPr>
          <a:xfrm rot="0">
            <a:off x="10181135" y="9421784"/>
            <a:ext cx="2977539" cy="680307"/>
            <a:chOff x="0" y="0"/>
            <a:chExt cx="1007217" cy="230129"/>
          </a:xfrm>
        </p:grpSpPr>
        <p:sp>
          <p:nvSpPr>
            <p:cNvPr name="Freeform 13" id="13"/>
            <p:cNvSpPr/>
            <p:nvPr/>
          </p:nvSpPr>
          <p:spPr>
            <a:xfrm>
              <a:off x="0" y="0"/>
              <a:ext cx="1007217" cy="230129"/>
            </a:xfrm>
            <a:custGeom>
              <a:avLst/>
              <a:gdLst/>
              <a:ahLst/>
              <a:cxnLst/>
              <a:rect r="r" b="b" t="t" l="l"/>
              <a:pathLst>
                <a:path h="230129" w="1007217">
                  <a:moveTo>
                    <a:pt x="0" y="0"/>
                  </a:moveTo>
                  <a:lnTo>
                    <a:pt x="1007217" y="0"/>
                  </a:lnTo>
                  <a:lnTo>
                    <a:pt x="1007217" y="230129"/>
                  </a:lnTo>
                  <a:lnTo>
                    <a:pt x="0" y="230129"/>
                  </a:lnTo>
                  <a:close/>
                </a:path>
              </a:pathLst>
            </a:custGeom>
            <a:solidFill>
              <a:srgbClr val="515253"/>
            </a:solidFill>
          </p:spPr>
        </p:sp>
      </p:grpSp>
      <p:sp>
        <p:nvSpPr>
          <p:cNvPr name="TextBox 14" id="14"/>
          <p:cNvSpPr txBox="true"/>
          <p:nvPr/>
        </p:nvSpPr>
        <p:spPr>
          <a:xfrm rot="0">
            <a:off x="10340466" y="9557150"/>
            <a:ext cx="3331517" cy="400050"/>
          </a:xfrm>
          <a:prstGeom prst="rect">
            <a:avLst/>
          </a:prstGeom>
        </p:spPr>
        <p:txBody>
          <a:bodyPr anchor="t" rtlCol="false" tIns="0" lIns="0" bIns="0" rIns="0">
            <a:spAutoFit/>
          </a:bodyPr>
          <a:lstStyle/>
          <a:p>
            <a:pPr algn="l" marL="0" indent="0" lvl="0">
              <a:lnSpc>
                <a:spcPts val="3120"/>
              </a:lnSpc>
              <a:spcBef>
                <a:spcPct val="0"/>
              </a:spcBef>
            </a:pPr>
            <a:r>
              <a:rPr lang="en-US" sz="2600">
                <a:solidFill>
                  <a:srgbClr val="FFFFFF"/>
                </a:solidFill>
                <a:latin typeface="Raleway Bold"/>
              </a:rPr>
              <a:t>Natalia Sanabria</a:t>
            </a:r>
          </a:p>
        </p:txBody>
      </p:sp>
      <p:sp>
        <p:nvSpPr>
          <p:cNvPr name="TextBox 15" id="15"/>
          <p:cNvSpPr txBox="true"/>
          <p:nvPr/>
        </p:nvSpPr>
        <p:spPr>
          <a:xfrm rot="0">
            <a:off x="644699" y="5499845"/>
            <a:ext cx="3331517" cy="400050"/>
          </a:xfrm>
          <a:prstGeom prst="rect">
            <a:avLst/>
          </a:prstGeom>
        </p:spPr>
        <p:txBody>
          <a:bodyPr anchor="t" rtlCol="false" tIns="0" lIns="0" bIns="0" rIns="0">
            <a:spAutoFit/>
          </a:bodyPr>
          <a:lstStyle/>
          <a:p>
            <a:pPr algn="l" marL="0" indent="0" lvl="0">
              <a:lnSpc>
                <a:spcPts val="3120"/>
              </a:lnSpc>
              <a:spcBef>
                <a:spcPct val="0"/>
              </a:spcBef>
            </a:pPr>
            <a:r>
              <a:rPr lang="en-US" sz="2600">
                <a:solidFill>
                  <a:srgbClr val="FFFFFF"/>
                </a:solidFill>
                <a:latin typeface="Raleway Bold"/>
              </a:rPr>
              <a:t>Juliana Ayala</a:t>
            </a:r>
          </a:p>
        </p:txBody>
      </p:sp>
      <p:grpSp>
        <p:nvGrpSpPr>
          <p:cNvPr name="Group 16" id="16"/>
          <p:cNvGrpSpPr/>
          <p:nvPr/>
        </p:nvGrpSpPr>
        <p:grpSpPr>
          <a:xfrm rot="0">
            <a:off x="4514886" y="5354648"/>
            <a:ext cx="2977539" cy="680307"/>
            <a:chOff x="0" y="0"/>
            <a:chExt cx="1007217" cy="230129"/>
          </a:xfrm>
        </p:grpSpPr>
        <p:sp>
          <p:nvSpPr>
            <p:cNvPr name="Freeform 17" id="17"/>
            <p:cNvSpPr/>
            <p:nvPr/>
          </p:nvSpPr>
          <p:spPr>
            <a:xfrm>
              <a:off x="0" y="0"/>
              <a:ext cx="1007217" cy="230129"/>
            </a:xfrm>
            <a:custGeom>
              <a:avLst/>
              <a:gdLst/>
              <a:ahLst/>
              <a:cxnLst/>
              <a:rect r="r" b="b" t="t" l="l"/>
              <a:pathLst>
                <a:path h="230129" w="1007217">
                  <a:moveTo>
                    <a:pt x="0" y="0"/>
                  </a:moveTo>
                  <a:lnTo>
                    <a:pt x="1007217" y="0"/>
                  </a:lnTo>
                  <a:lnTo>
                    <a:pt x="1007217" y="230129"/>
                  </a:lnTo>
                  <a:lnTo>
                    <a:pt x="0" y="230129"/>
                  </a:lnTo>
                  <a:close/>
                </a:path>
              </a:pathLst>
            </a:custGeom>
            <a:solidFill>
              <a:srgbClr val="515253"/>
            </a:solidFill>
          </p:spPr>
        </p:sp>
      </p:grpSp>
      <p:sp>
        <p:nvSpPr>
          <p:cNvPr name="TextBox 18" id="18"/>
          <p:cNvSpPr txBox="true"/>
          <p:nvPr/>
        </p:nvSpPr>
        <p:spPr>
          <a:xfrm rot="0">
            <a:off x="4687165" y="5499845"/>
            <a:ext cx="3331517" cy="400050"/>
          </a:xfrm>
          <a:prstGeom prst="rect">
            <a:avLst/>
          </a:prstGeom>
        </p:spPr>
        <p:txBody>
          <a:bodyPr anchor="t" rtlCol="false" tIns="0" lIns="0" bIns="0" rIns="0">
            <a:spAutoFit/>
          </a:bodyPr>
          <a:lstStyle/>
          <a:p>
            <a:pPr algn="l" marL="0" indent="0" lvl="0">
              <a:lnSpc>
                <a:spcPts val="3120"/>
              </a:lnSpc>
              <a:spcBef>
                <a:spcPct val="0"/>
              </a:spcBef>
            </a:pPr>
            <a:r>
              <a:rPr lang="en-US" sz="2600">
                <a:solidFill>
                  <a:srgbClr val="FFFFFF"/>
                </a:solidFill>
                <a:latin typeface="Raleway Bold"/>
              </a:rPr>
              <a:t>Joseph Behaine</a:t>
            </a:r>
          </a:p>
        </p:txBody>
      </p:sp>
      <p:grpSp>
        <p:nvGrpSpPr>
          <p:cNvPr name="Group 19" id="19"/>
          <p:cNvGrpSpPr/>
          <p:nvPr/>
        </p:nvGrpSpPr>
        <p:grpSpPr>
          <a:xfrm rot="0">
            <a:off x="9072702" y="5364479"/>
            <a:ext cx="2977539" cy="670477"/>
            <a:chOff x="0" y="0"/>
            <a:chExt cx="1007217" cy="226803"/>
          </a:xfrm>
        </p:grpSpPr>
        <p:sp>
          <p:nvSpPr>
            <p:cNvPr name="Freeform 20" id="20"/>
            <p:cNvSpPr/>
            <p:nvPr/>
          </p:nvSpPr>
          <p:spPr>
            <a:xfrm>
              <a:off x="0" y="0"/>
              <a:ext cx="1007217" cy="226803"/>
            </a:xfrm>
            <a:custGeom>
              <a:avLst/>
              <a:gdLst/>
              <a:ahLst/>
              <a:cxnLst/>
              <a:rect r="r" b="b" t="t" l="l"/>
              <a:pathLst>
                <a:path h="226803" w="1007217">
                  <a:moveTo>
                    <a:pt x="0" y="0"/>
                  </a:moveTo>
                  <a:lnTo>
                    <a:pt x="1007217" y="0"/>
                  </a:lnTo>
                  <a:lnTo>
                    <a:pt x="1007217" y="226803"/>
                  </a:lnTo>
                  <a:lnTo>
                    <a:pt x="0" y="226803"/>
                  </a:lnTo>
                  <a:close/>
                </a:path>
              </a:pathLst>
            </a:custGeom>
            <a:solidFill>
              <a:srgbClr val="515253"/>
            </a:solidFill>
          </p:spPr>
        </p:sp>
      </p:grpSp>
      <p:sp>
        <p:nvSpPr>
          <p:cNvPr name="TextBox 21" id="21"/>
          <p:cNvSpPr txBox="true"/>
          <p:nvPr/>
        </p:nvSpPr>
        <p:spPr>
          <a:xfrm rot="0">
            <a:off x="9191454" y="5499845"/>
            <a:ext cx="3331517" cy="400050"/>
          </a:xfrm>
          <a:prstGeom prst="rect">
            <a:avLst/>
          </a:prstGeom>
        </p:spPr>
        <p:txBody>
          <a:bodyPr anchor="t" rtlCol="false" tIns="0" lIns="0" bIns="0" rIns="0">
            <a:spAutoFit/>
          </a:bodyPr>
          <a:lstStyle/>
          <a:p>
            <a:pPr algn="l" marL="0" indent="0" lvl="0">
              <a:lnSpc>
                <a:spcPts val="3120"/>
              </a:lnSpc>
              <a:spcBef>
                <a:spcPct val="0"/>
              </a:spcBef>
            </a:pPr>
            <a:r>
              <a:rPr lang="en-US" sz="2600">
                <a:solidFill>
                  <a:srgbClr val="FFFFFF"/>
                </a:solidFill>
                <a:latin typeface="Raleway Bold"/>
              </a:rPr>
              <a:t>Jahnia Fernández</a:t>
            </a:r>
          </a:p>
        </p:txBody>
      </p:sp>
      <p:grpSp>
        <p:nvGrpSpPr>
          <p:cNvPr name="Group 22" id="22"/>
          <p:cNvGrpSpPr/>
          <p:nvPr/>
        </p:nvGrpSpPr>
        <p:grpSpPr>
          <a:xfrm rot="0">
            <a:off x="5762287" y="9421784"/>
            <a:ext cx="2977539" cy="680307"/>
            <a:chOff x="0" y="0"/>
            <a:chExt cx="1007217" cy="230129"/>
          </a:xfrm>
        </p:grpSpPr>
        <p:sp>
          <p:nvSpPr>
            <p:cNvPr name="Freeform 23" id="23"/>
            <p:cNvSpPr/>
            <p:nvPr/>
          </p:nvSpPr>
          <p:spPr>
            <a:xfrm>
              <a:off x="0" y="0"/>
              <a:ext cx="1007217" cy="230129"/>
            </a:xfrm>
            <a:custGeom>
              <a:avLst/>
              <a:gdLst/>
              <a:ahLst/>
              <a:cxnLst/>
              <a:rect r="r" b="b" t="t" l="l"/>
              <a:pathLst>
                <a:path h="230129" w="1007217">
                  <a:moveTo>
                    <a:pt x="0" y="0"/>
                  </a:moveTo>
                  <a:lnTo>
                    <a:pt x="1007217" y="0"/>
                  </a:lnTo>
                  <a:lnTo>
                    <a:pt x="1007217" y="230129"/>
                  </a:lnTo>
                  <a:lnTo>
                    <a:pt x="0" y="230129"/>
                  </a:lnTo>
                  <a:close/>
                </a:path>
              </a:pathLst>
            </a:custGeom>
            <a:solidFill>
              <a:srgbClr val="515253"/>
            </a:solidFill>
          </p:spPr>
        </p:sp>
      </p:grpSp>
      <p:sp>
        <p:nvSpPr>
          <p:cNvPr name="TextBox 24" id="24"/>
          <p:cNvSpPr txBox="true"/>
          <p:nvPr/>
        </p:nvSpPr>
        <p:spPr>
          <a:xfrm rot="0">
            <a:off x="6262374" y="9557150"/>
            <a:ext cx="3331517" cy="400050"/>
          </a:xfrm>
          <a:prstGeom prst="rect">
            <a:avLst/>
          </a:prstGeom>
        </p:spPr>
        <p:txBody>
          <a:bodyPr anchor="t" rtlCol="false" tIns="0" lIns="0" bIns="0" rIns="0">
            <a:spAutoFit/>
          </a:bodyPr>
          <a:lstStyle/>
          <a:p>
            <a:pPr algn="l" marL="0" indent="0" lvl="0">
              <a:lnSpc>
                <a:spcPts val="3120"/>
              </a:lnSpc>
              <a:spcBef>
                <a:spcPct val="0"/>
              </a:spcBef>
            </a:pPr>
            <a:r>
              <a:rPr lang="en-US" sz="2600">
                <a:solidFill>
                  <a:srgbClr val="FFFFFF"/>
                </a:solidFill>
                <a:latin typeface="Raleway Bold"/>
              </a:rPr>
              <a:t>Daniel Niño</a:t>
            </a:r>
          </a:p>
        </p:txBody>
      </p:sp>
      <p:grpSp>
        <p:nvGrpSpPr>
          <p:cNvPr name="Group 25" id="25"/>
          <p:cNvGrpSpPr/>
          <p:nvPr/>
        </p:nvGrpSpPr>
        <p:grpSpPr>
          <a:xfrm rot="0">
            <a:off x="1702875" y="9421784"/>
            <a:ext cx="2977539" cy="680307"/>
            <a:chOff x="0" y="0"/>
            <a:chExt cx="1007217" cy="230129"/>
          </a:xfrm>
        </p:grpSpPr>
        <p:sp>
          <p:nvSpPr>
            <p:cNvPr name="Freeform 26" id="26"/>
            <p:cNvSpPr/>
            <p:nvPr/>
          </p:nvSpPr>
          <p:spPr>
            <a:xfrm>
              <a:off x="0" y="0"/>
              <a:ext cx="1007217" cy="230129"/>
            </a:xfrm>
            <a:custGeom>
              <a:avLst/>
              <a:gdLst/>
              <a:ahLst/>
              <a:cxnLst/>
              <a:rect r="r" b="b" t="t" l="l"/>
              <a:pathLst>
                <a:path h="230129" w="1007217">
                  <a:moveTo>
                    <a:pt x="0" y="0"/>
                  </a:moveTo>
                  <a:lnTo>
                    <a:pt x="1007217" y="0"/>
                  </a:lnTo>
                  <a:lnTo>
                    <a:pt x="1007217" y="230129"/>
                  </a:lnTo>
                  <a:lnTo>
                    <a:pt x="0" y="230129"/>
                  </a:lnTo>
                  <a:close/>
                </a:path>
              </a:pathLst>
            </a:custGeom>
            <a:solidFill>
              <a:srgbClr val="515253"/>
            </a:solidFill>
          </p:spPr>
        </p:sp>
      </p:grpSp>
      <p:sp>
        <p:nvSpPr>
          <p:cNvPr name="TextBox 27" id="27"/>
          <p:cNvSpPr txBox="true"/>
          <p:nvPr/>
        </p:nvSpPr>
        <p:spPr>
          <a:xfrm rot="0">
            <a:off x="1894344" y="9557150"/>
            <a:ext cx="3331517" cy="400050"/>
          </a:xfrm>
          <a:prstGeom prst="rect">
            <a:avLst/>
          </a:prstGeom>
        </p:spPr>
        <p:txBody>
          <a:bodyPr anchor="t" rtlCol="false" tIns="0" lIns="0" bIns="0" rIns="0">
            <a:spAutoFit/>
          </a:bodyPr>
          <a:lstStyle/>
          <a:p>
            <a:pPr algn="l" marL="0" indent="0" lvl="0">
              <a:lnSpc>
                <a:spcPts val="3120"/>
              </a:lnSpc>
              <a:spcBef>
                <a:spcPct val="0"/>
              </a:spcBef>
            </a:pPr>
            <a:r>
              <a:rPr lang="en-US" sz="2600">
                <a:solidFill>
                  <a:srgbClr val="FFFFFF"/>
                </a:solidFill>
                <a:latin typeface="Raleway Bold"/>
              </a:rPr>
              <a:t>Natalia Gómez</a:t>
            </a:r>
          </a:p>
        </p:txBody>
      </p:sp>
      <p:grpSp>
        <p:nvGrpSpPr>
          <p:cNvPr name="Group 28" id="28"/>
          <p:cNvGrpSpPr/>
          <p:nvPr/>
        </p:nvGrpSpPr>
        <p:grpSpPr>
          <a:xfrm rot="0">
            <a:off x="14326878" y="7171063"/>
            <a:ext cx="2623118" cy="946161"/>
            <a:chOff x="0" y="0"/>
            <a:chExt cx="887326" cy="320059"/>
          </a:xfrm>
        </p:grpSpPr>
        <p:sp>
          <p:nvSpPr>
            <p:cNvPr name="Freeform 29" id="29"/>
            <p:cNvSpPr/>
            <p:nvPr/>
          </p:nvSpPr>
          <p:spPr>
            <a:xfrm>
              <a:off x="0" y="0"/>
              <a:ext cx="887326" cy="320059"/>
            </a:xfrm>
            <a:custGeom>
              <a:avLst/>
              <a:gdLst/>
              <a:ahLst/>
              <a:cxnLst/>
              <a:rect r="r" b="b" t="t" l="l"/>
              <a:pathLst>
                <a:path h="320059" w="887326">
                  <a:moveTo>
                    <a:pt x="0" y="0"/>
                  </a:moveTo>
                  <a:lnTo>
                    <a:pt x="887326" y="0"/>
                  </a:lnTo>
                  <a:lnTo>
                    <a:pt x="887326" y="320059"/>
                  </a:lnTo>
                  <a:lnTo>
                    <a:pt x="0" y="320059"/>
                  </a:lnTo>
                  <a:close/>
                </a:path>
              </a:pathLst>
            </a:custGeom>
            <a:solidFill>
              <a:srgbClr val="515253"/>
            </a:solidFill>
          </p:spPr>
        </p:sp>
      </p:grpSp>
      <p:sp>
        <p:nvSpPr>
          <p:cNvPr name="TextBox 30" id="30"/>
          <p:cNvSpPr txBox="true"/>
          <p:nvPr/>
        </p:nvSpPr>
        <p:spPr>
          <a:xfrm rot="0">
            <a:off x="14424090" y="7244093"/>
            <a:ext cx="2428694" cy="790575"/>
          </a:xfrm>
          <a:prstGeom prst="rect">
            <a:avLst/>
          </a:prstGeom>
        </p:spPr>
        <p:txBody>
          <a:bodyPr anchor="t" rtlCol="false" tIns="0" lIns="0" bIns="0" rIns="0">
            <a:spAutoFit/>
          </a:bodyPr>
          <a:lstStyle/>
          <a:p>
            <a:pPr algn="ctr">
              <a:lnSpc>
                <a:spcPts val="3120"/>
              </a:lnSpc>
            </a:pPr>
            <a:r>
              <a:rPr lang="en-US" sz="2600">
                <a:solidFill>
                  <a:srgbClr val="FFFFFF"/>
                </a:solidFill>
                <a:latin typeface="Raleway Bold"/>
              </a:rPr>
              <a:t>Mentor</a:t>
            </a:r>
          </a:p>
          <a:p>
            <a:pPr algn="ctr" marL="0" indent="0" lvl="0">
              <a:lnSpc>
                <a:spcPts val="3120"/>
              </a:lnSpc>
              <a:spcBef>
                <a:spcPct val="0"/>
              </a:spcBef>
            </a:pPr>
            <a:r>
              <a:rPr lang="en-US" sz="2600">
                <a:solidFill>
                  <a:srgbClr val="FFFFFF"/>
                </a:solidFill>
                <a:latin typeface="Raleway Bold"/>
              </a:rPr>
              <a:t>Juan Moncada</a:t>
            </a:r>
          </a:p>
        </p:txBody>
      </p:sp>
      <p:sp>
        <p:nvSpPr>
          <p:cNvPr name="TextBox 31" id="31"/>
          <p:cNvSpPr txBox="true"/>
          <p:nvPr/>
        </p:nvSpPr>
        <p:spPr>
          <a:xfrm rot="0">
            <a:off x="5545954" y="534988"/>
            <a:ext cx="7196092"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NUESTRO EQUIPO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5402"/>
          <a:stretch>
            <a:fillRect/>
          </a:stretch>
        </p:blipFill>
        <p:spPr>
          <a:xfrm flipH="false" flipV="false" rot="0">
            <a:off x="2368332" y="6715125"/>
            <a:ext cx="3001769" cy="3221126"/>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5322476" y="6715125"/>
            <a:ext cx="4111010" cy="3221126"/>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9338236" y="6715125"/>
            <a:ext cx="6675559" cy="3221126"/>
          </a:xfrm>
          <a:prstGeom prst="rect">
            <a:avLst/>
          </a:prstGeom>
        </p:spPr>
      </p:pic>
      <p:sp>
        <p:nvSpPr>
          <p:cNvPr name="TextBox 5" id="5"/>
          <p:cNvSpPr txBox="true"/>
          <p:nvPr/>
        </p:nvSpPr>
        <p:spPr>
          <a:xfrm rot="0">
            <a:off x="1521302" y="2590800"/>
            <a:ext cx="15824368" cy="4124325"/>
          </a:xfrm>
          <a:prstGeom prst="rect">
            <a:avLst/>
          </a:prstGeom>
        </p:spPr>
        <p:txBody>
          <a:bodyPr anchor="t" rtlCol="false" tIns="0" lIns="0" bIns="0" rIns="0">
            <a:spAutoFit/>
          </a:bodyPr>
          <a:lstStyle/>
          <a:p>
            <a:pPr marL="647700" indent="-323850" lvl="1">
              <a:lnSpc>
                <a:spcPts val="3600"/>
              </a:lnSpc>
              <a:buFont typeface="Arial"/>
              <a:buChar char="•"/>
            </a:pPr>
            <a:r>
              <a:rPr lang="en-US" sz="3000">
                <a:solidFill>
                  <a:srgbClr val="020202"/>
                </a:solidFill>
                <a:latin typeface="Raleway"/>
              </a:rPr>
              <a:t>Aumento de tapabocas usados por pandemia de COVID-19 </a:t>
            </a:r>
          </a:p>
          <a:p>
            <a:pPr>
              <a:lnSpc>
                <a:spcPts val="3600"/>
              </a:lnSpc>
            </a:pPr>
          </a:p>
          <a:p>
            <a:pPr marL="647700" indent="-323850" lvl="1">
              <a:lnSpc>
                <a:spcPts val="3600"/>
              </a:lnSpc>
              <a:buFont typeface="Arial"/>
              <a:buChar char="•"/>
            </a:pPr>
            <a:r>
              <a:rPr lang="en-US" sz="3000">
                <a:solidFill>
                  <a:srgbClr val="020202"/>
                </a:solidFill>
                <a:latin typeface="Raleway"/>
              </a:rPr>
              <a:t>Problemas sanitarios por f</a:t>
            </a:r>
            <a:r>
              <a:rPr lang="en-US" sz="3000">
                <a:solidFill>
                  <a:srgbClr val="020202"/>
                </a:solidFill>
                <a:latin typeface="Raleway"/>
              </a:rPr>
              <a:t>alta de cultura y lineamientos claros sobre disposición de tapabocas en Bogotá</a:t>
            </a:r>
          </a:p>
          <a:p>
            <a:pPr>
              <a:lnSpc>
                <a:spcPts val="3600"/>
              </a:lnSpc>
            </a:pPr>
          </a:p>
          <a:p>
            <a:pPr algn="just" marL="647700" indent="-323850" lvl="1">
              <a:lnSpc>
                <a:spcPts val="3600"/>
              </a:lnSpc>
              <a:buFont typeface="Arial"/>
              <a:buChar char="•"/>
            </a:pPr>
            <a:r>
              <a:rPr lang="en-US" sz="3000">
                <a:solidFill>
                  <a:srgbClr val="020202"/>
                </a:solidFill>
                <a:latin typeface="Raleway"/>
              </a:rPr>
              <a:t>Bogotá es la ciudad más poblada de Colombia, por lo tanto, será el lugar para hacer un plan piloto que pueda generar soluciones que se puedan implementar en otros lugares.</a:t>
            </a:r>
          </a:p>
          <a:p>
            <a:pPr marL="0" indent="0" lvl="0">
              <a:lnSpc>
                <a:spcPts val="3600"/>
              </a:lnSpc>
              <a:spcBef>
                <a:spcPct val="0"/>
              </a:spcBef>
            </a:pPr>
            <a:r>
              <a:rPr lang="en-US" sz="3000">
                <a:solidFill>
                  <a:srgbClr val="020202"/>
                </a:solidFill>
                <a:latin typeface="Arimo Bold"/>
              </a:rPr>
              <a:t> </a:t>
            </a:r>
          </a:p>
        </p:txBody>
      </p:sp>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022907">
            <a:off x="1313582" y="2520939"/>
            <a:ext cx="846791" cy="459384"/>
          </a:xfrm>
          <a:prstGeom prst="rect">
            <a:avLst/>
          </a:prstGeom>
        </p:spPr>
      </p:pic>
      <p:sp>
        <p:nvSpPr>
          <p:cNvPr name="TextBox 7" id="7"/>
          <p:cNvSpPr txBox="true"/>
          <p:nvPr/>
        </p:nvSpPr>
        <p:spPr>
          <a:xfrm rot="0">
            <a:off x="250795" y="914400"/>
            <a:ext cx="18174882"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EL PROBLEMA</a:t>
            </a:r>
          </a:p>
        </p:txBody>
      </p:sp>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022907">
            <a:off x="1313582" y="3420706"/>
            <a:ext cx="846791" cy="459384"/>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022907">
            <a:off x="1313582" y="4913808"/>
            <a:ext cx="846791" cy="459384"/>
          </a:xfrm>
          <a:prstGeom prst="rect">
            <a:avLst/>
          </a:prstGeom>
        </p:spPr>
      </p:pic>
      <p:pic>
        <p:nvPicPr>
          <p:cNvPr name="Picture 10" id="10"/>
          <p:cNvPicPr>
            <a:picLocks noChangeAspect="true"/>
          </p:cNvPicPr>
          <p:nvPr/>
        </p:nvPicPr>
        <p:blipFill>
          <a:blip r:embed="rId7"/>
          <a:srcRect l="0" t="0" r="0" b="0"/>
          <a:stretch>
            <a:fillRect/>
          </a:stretch>
        </p:blipFill>
        <p:spPr>
          <a:xfrm flipH="false" flipV="false" rot="0">
            <a:off x="215685" y="117329"/>
            <a:ext cx="4432991" cy="1063918"/>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464913">
            <a:off x="7793983" y="348460"/>
            <a:ext cx="1006956" cy="975489"/>
          </a:xfrm>
          <a:prstGeom prst="rect">
            <a:avLst/>
          </a:prstGeom>
        </p:spPr>
      </p:pic>
      <p:pic>
        <p:nvPicPr>
          <p:cNvPr name="Picture 3" id="3"/>
          <p:cNvPicPr>
            <a:picLocks noChangeAspect="true"/>
          </p:cNvPicPr>
          <p:nvPr/>
        </p:nvPicPr>
        <p:blipFill>
          <a:blip r:embed="rId4"/>
          <a:srcRect l="4427" t="3111" r="63458" b="7445"/>
          <a:stretch>
            <a:fillRect/>
          </a:stretch>
        </p:blipFill>
        <p:spPr>
          <a:xfrm flipH="false" flipV="false" rot="0">
            <a:off x="334422" y="3268244"/>
            <a:ext cx="3719065" cy="3741894"/>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7187272" y="4430763"/>
            <a:ext cx="2852572" cy="2988005"/>
          </a:xfrm>
          <a:prstGeom prst="rect">
            <a:avLst/>
          </a:prstGeom>
        </p:spPr>
      </p:pic>
      <p:pic>
        <p:nvPicPr>
          <p:cNvPr name="Picture 5" id="5"/>
          <p:cNvPicPr>
            <a:picLocks noChangeAspect="true"/>
          </p:cNvPicPr>
          <p:nvPr/>
        </p:nvPicPr>
        <p:blipFill>
          <a:blip r:embed="rId6"/>
          <a:srcRect l="0" t="0" r="0" b="0"/>
          <a:stretch>
            <a:fillRect/>
          </a:stretch>
        </p:blipFill>
        <p:spPr>
          <a:xfrm flipH="false" flipV="false" rot="0">
            <a:off x="6692920" y="7507504"/>
            <a:ext cx="3730933" cy="2691835"/>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2896055">
            <a:off x="11773549" y="4186078"/>
            <a:ext cx="5753819" cy="5753819"/>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6069382" y="5900013"/>
            <a:ext cx="1867898" cy="1895468"/>
          </a:xfrm>
          <a:prstGeom prst="rect">
            <a:avLst/>
          </a:prstGeom>
        </p:spPr>
      </p:pic>
      <p:pic>
        <p:nvPicPr>
          <p:cNvPr name="Picture 8" id="8"/>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4464681" y="5449126"/>
            <a:ext cx="1218605" cy="1730973"/>
          </a:xfrm>
          <a:prstGeom prst="rect">
            <a:avLst/>
          </a:prstGeom>
        </p:spPr>
      </p:pic>
      <p:pic>
        <p:nvPicPr>
          <p:cNvPr name="Picture 9" id="9"/>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2824630" y="7062987"/>
            <a:ext cx="1971646" cy="889033"/>
          </a:xfrm>
          <a:prstGeom prst="rect">
            <a:avLst/>
          </a:prstGeom>
        </p:spPr>
      </p:pic>
      <p:pic>
        <p:nvPicPr>
          <p:cNvPr name="Picture 10" id="10"/>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1688354">
            <a:off x="16122838" y="5245213"/>
            <a:ext cx="1981927" cy="723403"/>
          </a:xfrm>
          <a:prstGeom prst="rect">
            <a:avLst/>
          </a:prstGeom>
        </p:spPr>
      </p:pic>
      <p:pic>
        <p:nvPicPr>
          <p:cNvPr name="Picture 11" id="11"/>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12389154" y="5086633"/>
            <a:ext cx="870951" cy="1761114"/>
          </a:xfrm>
          <a:prstGeom prst="rect">
            <a:avLst/>
          </a:prstGeom>
        </p:spPr>
      </p:pic>
      <p:pic>
        <p:nvPicPr>
          <p:cNvPr name="Picture 12" id="12"/>
          <p:cNvPicPr>
            <a:picLocks noChangeAspect="true"/>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0" t="0" r="0" b="0"/>
          <a:stretch>
            <a:fillRect/>
          </a:stretch>
        </p:blipFill>
        <p:spPr>
          <a:xfrm flipH="false" flipV="false" rot="582060">
            <a:off x="10182488" y="5213880"/>
            <a:ext cx="1722890" cy="786068"/>
          </a:xfrm>
          <a:prstGeom prst="rect">
            <a:avLst/>
          </a:prstGeom>
        </p:spPr>
      </p:pic>
      <p:pic>
        <p:nvPicPr>
          <p:cNvPr name="Picture 13" id="13"/>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6694561">
            <a:off x="4781014" y="2741735"/>
            <a:ext cx="724939" cy="2023942"/>
          </a:xfrm>
          <a:prstGeom prst="rect">
            <a:avLst/>
          </a:prstGeom>
        </p:spPr>
      </p:pic>
      <p:pic>
        <p:nvPicPr>
          <p:cNvPr name="Picture 14" id="14"/>
          <p:cNvPicPr>
            <a:picLocks noChangeAspect="true"/>
          </p:cNvPicPr>
          <p:nvPr/>
        </p:nvPicPr>
        <p:blipFill>
          <a:blip r:embed="rId23"/>
          <a:srcRect l="0" t="0" r="0" b="0"/>
          <a:stretch>
            <a:fillRect/>
          </a:stretch>
        </p:blipFill>
        <p:spPr>
          <a:xfrm flipH="false" flipV="false" rot="0">
            <a:off x="3621624" y="4794174"/>
            <a:ext cx="431863" cy="1154764"/>
          </a:xfrm>
          <a:prstGeom prst="rect">
            <a:avLst/>
          </a:prstGeom>
        </p:spPr>
      </p:pic>
      <p:pic>
        <p:nvPicPr>
          <p:cNvPr name="Picture 15" id="15"/>
          <p:cNvPicPr>
            <a:picLocks noChangeAspect="true"/>
          </p:cNvPicPr>
          <p:nvPr/>
        </p:nvPicPr>
        <p:blipFill>
          <a:blip r:embed="rId24"/>
          <a:srcRect l="0" t="0" r="0" b="0"/>
          <a:stretch>
            <a:fillRect/>
          </a:stretch>
        </p:blipFill>
        <p:spPr>
          <a:xfrm flipH="false" flipV="false" rot="0">
            <a:off x="13931088" y="183967"/>
            <a:ext cx="4432991" cy="1063918"/>
          </a:xfrm>
          <a:prstGeom prst="rect">
            <a:avLst/>
          </a:prstGeom>
        </p:spPr>
      </p:pic>
      <p:pic>
        <p:nvPicPr>
          <p:cNvPr name="Picture 16" id="16"/>
          <p:cNvPicPr>
            <a:picLocks noChangeAspect="true"/>
          </p:cNvPicPr>
          <p:nvPr/>
        </p:nvPicPr>
        <p:blipFill>
          <a:blip r:embed="rId4"/>
          <a:srcRect l="55714" t="3111" r="6006" b="7445"/>
          <a:stretch>
            <a:fillRect/>
          </a:stretch>
        </p:blipFill>
        <p:spPr>
          <a:xfrm flipH="false" flipV="false" rot="0">
            <a:off x="7001952" y="1730709"/>
            <a:ext cx="3112869" cy="2627576"/>
          </a:xfrm>
          <a:prstGeom prst="rect">
            <a:avLst/>
          </a:prstGeom>
        </p:spPr>
      </p:pic>
      <p:pic>
        <p:nvPicPr>
          <p:cNvPr name="Picture 17" id="17"/>
          <p:cNvPicPr>
            <a:picLocks noChangeAspect="true"/>
          </p:cNvPicPr>
          <p:nvPr/>
        </p:nvPicPr>
        <p:blipFill>
          <a:blip r:embed="rId4"/>
          <a:srcRect l="34949" t="29765" r="44081" b="7445"/>
          <a:stretch>
            <a:fillRect/>
          </a:stretch>
        </p:blipFill>
        <p:spPr>
          <a:xfrm flipH="false" flipV="false" rot="0">
            <a:off x="4625061" y="4615716"/>
            <a:ext cx="2428374" cy="2626787"/>
          </a:xfrm>
          <a:prstGeom prst="rect">
            <a:avLst/>
          </a:prstGeom>
        </p:spPr>
      </p:pic>
      <p:pic>
        <p:nvPicPr>
          <p:cNvPr name="Picture 18" id="18"/>
          <p:cNvPicPr>
            <a:picLocks noChangeAspect="true"/>
          </p:cNvPicPr>
          <p:nvPr/>
        </p:nvPicPr>
        <p:blipFill>
          <a:blip r:embed="rId24"/>
          <a:srcRect l="0" t="0" r="0" b="0"/>
          <a:stretch>
            <a:fillRect/>
          </a:stretch>
        </p:blipFill>
        <p:spPr>
          <a:xfrm flipH="false" flipV="false" rot="0">
            <a:off x="14075854" y="8374319"/>
            <a:ext cx="1996259" cy="479102"/>
          </a:xfrm>
          <a:prstGeom prst="rect">
            <a:avLst/>
          </a:prstGeom>
        </p:spPr>
      </p:pic>
      <p:pic>
        <p:nvPicPr>
          <p:cNvPr name="Picture 19" id="19"/>
          <p:cNvPicPr>
            <a:picLocks noChangeAspect="true"/>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0" t="0" r="0" b="0"/>
          <a:stretch>
            <a:fillRect/>
          </a:stretch>
        </p:blipFill>
        <p:spPr>
          <a:xfrm flipH="false" flipV="false" rot="1493071">
            <a:off x="16866957" y="8394179"/>
            <a:ext cx="493689" cy="439383"/>
          </a:xfrm>
          <a:prstGeom prst="rect">
            <a:avLst/>
          </a:prstGeom>
        </p:spPr>
      </p:pic>
      <p:sp>
        <p:nvSpPr>
          <p:cNvPr name="TextBox 20" id="20"/>
          <p:cNvSpPr txBox="true"/>
          <p:nvPr/>
        </p:nvSpPr>
        <p:spPr>
          <a:xfrm rot="0">
            <a:off x="11434155" y="2413375"/>
            <a:ext cx="6061051" cy="1700213"/>
          </a:xfrm>
          <a:prstGeom prst="rect">
            <a:avLst/>
          </a:prstGeom>
        </p:spPr>
        <p:txBody>
          <a:bodyPr anchor="t" rtlCol="false" tIns="0" lIns="0" bIns="0" rIns="0">
            <a:spAutoFit/>
          </a:bodyPr>
          <a:lstStyle/>
          <a:p>
            <a:pPr algn="ctr">
              <a:lnSpc>
                <a:spcPts val="2662"/>
              </a:lnSpc>
              <a:spcBef>
                <a:spcPct val="0"/>
              </a:spcBef>
            </a:pPr>
            <a:r>
              <a:rPr lang="en-US" sz="2218">
                <a:solidFill>
                  <a:srgbClr val="020202"/>
                </a:solidFill>
                <a:latin typeface="Arimo"/>
              </a:rPr>
              <a:t>Los pellets se pueden transformar en lo que puedas imaginar ... materas, canecas para la basura, suelas de zapatos, sillas, mesas, marcos para gafas y otros productos elaborados con plástico reciclado</a:t>
            </a:r>
          </a:p>
        </p:txBody>
      </p:sp>
      <p:sp>
        <p:nvSpPr>
          <p:cNvPr name="TextBox 21" id="21"/>
          <p:cNvSpPr txBox="true"/>
          <p:nvPr/>
        </p:nvSpPr>
        <p:spPr>
          <a:xfrm rot="0">
            <a:off x="12194" y="533425"/>
            <a:ext cx="8113867"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LA SOLUCIÓN - LA IDEA</a:t>
            </a:r>
          </a:p>
        </p:txBody>
      </p:sp>
      <p:sp>
        <p:nvSpPr>
          <p:cNvPr name="TextBox 22" id="22"/>
          <p:cNvSpPr txBox="true"/>
          <p:nvPr/>
        </p:nvSpPr>
        <p:spPr>
          <a:xfrm rot="0">
            <a:off x="11685492" y="8473377"/>
            <a:ext cx="6061051" cy="347663"/>
          </a:xfrm>
          <a:prstGeom prst="rect">
            <a:avLst/>
          </a:prstGeom>
        </p:spPr>
        <p:txBody>
          <a:bodyPr anchor="t" rtlCol="false" tIns="0" lIns="0" bIns="0" rIns="0">
            <a:spAutoFit/>
          </a:bodyPr>
          <a:lstStyle/>
          <a:p>
            <a:pPr algn="ctr">
              <a:lnSpc>
                <a:spcPts val="2662"/>
              </a:lnSpc>
              <a:spcBef>
                <a:spcPct val="0"/>
              </a:spcBef>
            </a:pPr>
            <a:r>
              <a:rPr lang="en-US" sz="2218">
                <a:solidFill>
                  <a:srgbClr val="020202"/>
                </a:solidFill>
                <a:latin typeface="Arimo"/>
              </a:rPr>
              <a:t>Productos                             inside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86803" y="1356185"/>
            <a:ext cx="15731252"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LA MAGIA DETRÁS DEL PROYECTO</a:t>
            </a:r>
          </a:p>
        </p:txBody>
      </p:sp>
      <p:sp>
        <p:nvSpPr>
          <p:cNvPr name="TextBox 3" id="3"/>
          <p:cNvSpPr txBox="true"/>
          <p:nvPr/>
        </p:nvSpPr>
        <p:spPr>
          <a:xfrm rot="0">
            <a:off x="1216350" y="3179676"/>
            <a:ext cx="15855300" cy="5199757"/>
          </a:xfrm>
          <a:prstGeom prst="rect">
            <a:avLst/>
          </a:prstGeom>
        </p:spPr>
        <p:txBody>
          <a:bodyPr anchor="t" rtlCol="false" tIns="0" lIns="0" bIns="0" rIns="0">
            <a:spAutoFit/>
          </a:bodyPr>
          <a:lstStyle/>
          <a:p>
            <a:pPr algn="ctr">
              <a:lnSpc>
                <a:spcPts val="4079"/>
              </a:lnSpc>
            </a:pPr>
            <a:r>
              <a:rPr lang="en-US" sz="3399">
                <a:solidFill>
                  <a:srgbClr val="020202"/>
                </a:solidFill>
                <a:latin typeface="Arimo"/>
              </a:rPr>
              <a:t>En RESIDUANDES encontramos una oportunidad de doble impacto: buscamos reducir la contaminación de la ciudad y las fuentes hídricas. Al mismo tiempo, queremos generar una opción de emprendimiento con la transformación de tapabocas usados en insumos para la creación de otros productos, de esta manera podemos generar nuevas fuentes de ingreso y de empleo. </a:t>
            </a:r>
          </a:p>
          <a:p>
            <a:pPr algn="ctr">
              <a:lnSpc>
                <a:spcPts val="4079"/>
              </a:lnSpc>
            </a:pPr>
          </a:p>
          <a:p>
            <a:pPr algn="ctr">
              <a:lnSpc>
                <a:spcPts val="4079"/>
              </a:lnSpc>
              <a:spcBef>
                <a:spcPct val="0"/>
              </a:spcBef>
            </a:pPr>
            <a:r>
              <a:rPr lang="en-US" sz="3399">
                <a:solidFill>
                  <a:srgbClr val="020202"/>
                </a:solidFill>
                <a:latin typeface="Raleway"/>
              </a:rPr>
              <a:t>Queremos generar cultura ciudadana donde separemos los residuos de los tapabocas de otros residuos. Adicionalmente, hemos diseñado maquinaria que desinfecta, separa y transforma los tapabocas usados en pellets que se pueden convertir en innumerables objetos de plástico reciclado.</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847211">
            <a:off x="15085310" y="726374"/>
            <a:ext cx="897703" cy="2506277"/>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15685" y="117329"/>
            <a:ext cx="4432991" cy="1063918"/>
          </a:xfrm>
          <a:prstGeom prst="rect">
            <a:avLst/>
          </a:prstGeom>
        </p:spPr>
      </p:pic>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433435" y="1632897"/>
            <a:ext cx="1565829" cy="1565829"/>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0800000">
            <a:off x="16074627" y="7692471"/>
            <a:ext cx="1565829" cy="1565829"/>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094" r="0" b="0"/>
          <a:stretch>
            <a:fillRect/>
          </a:stretch>
        </p:blipFill>
        <p:spPr>
          <a:xfrm flipH="false" flipV="false" rot="0">
            <a:off x="4977885" y="4186479"/>
            <a:ext cx="2155437" cy="3347795"/>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7653491" y="3758469"/>
            <a:ext cx="9765788" cy="4203816"/>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215685" y="117329"/>
            <a:ext cx="4432991" cy="1063918"/>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6694561">
            <a:off x="1740586" y="3174508"/>
            <a:ext cx="724939" cy="2023942"/>
          </a:xfrm>
          <a:prstGeom prst="rect">
            <a:avLst/>
          </a:prstGeom>
        </p:spPr>
      </p:pic>
      <p:pic>
        <p:nvPicPr>
          <p:cNvPr name="Picture 6" id="6"/>
          <p:cNvPicPr>
            <a:picLocks noChangeAspect="true"/>
          </p:cNvPicPr>
          <p:nvPr/>
        </p:nvPicPr>
        <p:blipFill>
          <a:blip r:embed="rId7"/>
          <a:srcRect l="34949" t="29765" r="44081" b="7445"/>
          <a:stretch>
            <a:fillRect/>
          </a:stretch>
        </p:blipFill>
        <p:spPr>
          <a:xfrm flipH="false" flipV="false" rot="0">
            <a:off x="888869" y="5143500"/>
            <a:ext cx="2428374" cy="2626787"/>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400000">
            <a:off x="1434606" y="5201059"/>
            <a:ext cx="6475439" cy="1318635"/>
          </a:xfrm>
          <a:prstGeom prst="rect">
            <a:avLst/>
          </a:prstGeom>
        </p:spPr>
      </p:pic>
      <p:sp>
        <p:nvSpPr>
          <p:cNvPr name="TextBox 8" id="8"/>
          <p:cNvSpPr txBox="true"/>
          <p:nvPr/>
        </p:nvSpPr>
        <p:spPr>
          <a:xfrm rot="0">
            <a:off x="1278374" y="1239005"/>
            <a:ext cx="15731252"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LA MAGIA DETRÁS DEL PROYECTO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20765" y="2720712"/>
            <a:ext cx="6079563" cy="604640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2173">
            <a:off x="4861359" y="5203552"/>
            <a:ext cx="1452757" cy="115692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833200" y="4039422"/>
            <a:ext cx="1138512" cy="852849"/>
          </a:xfrm>
          <a:prstGeom prst="rect">
            <a:avLst/>
          </a:prstGeom>
        </p:spPr>
      </p:pic>
      <p:pic>
        <p:nvPicPr>
          <p:cNvPr name="Picture 5" id="5"/>
          <p:cNvPicPr>
            <a:picLocks noChangeAspect="true"/>
          </p:cNvPicPr>
          <p:nvPr/>
        </p:nvPicPr>
        <p:blipFill>
          <a:blip r:embed="rId8"/>
          <a:srcRect l="0" t="0" r="0" b="0"/>
          <a:stretch>
            <a:fillRect/>
          </a:stretch>
        </p:blipFill>
        <p:spPr>
          <a:xfrm flipH="false" flipV="false" rot="0">
            <a:off x="4462780" y="3171986"/>
            <a:ext cx="534251" cy="1428541"/>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6833200" y="6183785"/>
            <a:ext cx="1279895" cy="1068131"/>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997031" y="7252804"/>
            <a:ext cx="735098" cy="1244013"/>
          </a:xfrm>
          <a:prstGeom prst="rect">
            <a:avLst/>
          </a:prstGeom>
        </p:spPr>
      </p:pic>
      <p:pic>
        <p:nvPicPr>
          <p:cNvPr name="Picture 8" id="8"/>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3093604" y="5613554"/>
            <a:ext cx="935950" cy="1039944"/>
          </a:xfrm>
          <a:prstGeom prst="rect">
            <a:avLst/>
          </a:prstGeom>
        </p:spPr>
      </p:pic>
      <p:grpSp>
        <p:nvGrpSpPr>
          <p:cNvPr name="Group 9" id="9"/>
          <p:cNvGrpSpPr/>
          <p:nvPr/>
        </p:nvGrpSpPr>
        <p:grpSpPr>
          <a:xfrm rot="0">
            <a:off x="11763407" y="3034653"/>
            <a:ext cx="6019361" cy="2127887"/>
            <a:chOff x="0" y="0"/>
            <a:chExt cx="2280562" cy="806195"/>
          </a:xfrm>
        </p:grpSpPr>
        <p:sp>
          <p:nvSpPr>
            <p:cNvPr name="Freeform 10" id="10"/>
            <p:cNvSpPr/>
            <p:nvPr/>
          </p:nvSpPr>
          <p:spPr>
            <a:xfrm>
              <a:off x="0" y="0"/>
              <a:ext cx="2280562" cy="806195"/>
            </a:xfrm>
            <a:custGeom>
              <a:avLst/>
              <a:gdLst/>
              <a:ahLst/>
              <a:cxnLst/>
              <a:rect r="r" b="b" t="t" l="l"/>
              <a:pathLst>
                <a:path h="806195" w="2280562">
                  <a:moveTo>
                    <a:pt x="0" y="0"/>
                  </a:moveTo>
                  <a:lnTo>
                    <a:pt x="2280562" y="0"/>
                  </a:lnTo>
                  <a:lnTo>
                    <a:pt x="2280562" y="806195"/>
                  </a:lnTo>
                  <a:lnTo>
                    <a:pt x="0" y="806195"/>
                  </a:lnTo>
                  <a:close/>
                </a:path>
              </a:pathLst>
            </a:custGeom>
            <a:solidFill>
              <a:srgbClr val="00C2CB"/>
            </a:solidFill>
          </p:spPr>
        </p:sp>
      </p:grpSp>
      <p:sp>
        <p:nvSpPr>
          <p:cNvPr name="TextBox 11" id="11"/>
          <p:cNvSpPr txBox="true"/>
          <p:nvPr/>
        </p:nvSpPr>
        <p:spPr>
          <a:xfrm rot="0">
            <a:off x="1675196" y="1319318"/>
            <a:ext cx="8113867"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MODELO DE NEGOCIO</a:t>
            </a:r>
          </a:p>
        </p:txBody>
      </p:sp>
      <p:sp>
        <p:nvSpPr>
          <p:cNvPr name="TextBox 12" id="12"/>
          <p:cNvSpPr txBox="true"/>
          <p:nvPr/>
        </p:nvSpPr>
        <p:spPr>
          <a:xfrm rot="0">
            <a:off x="10716154" y="1319318"/>
            <a:ext cx="8113867" cy="876250"/>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SEGMENTO</a:t>
            </a:r>
          </a:p>
        </p:txBody>
      </p:sp>
      <p:sp>
        <p:nvSpPr>
          <p:cNvPr name="TextBox 13" id="13"/>
          <p:cNvSpPr txBox="true"/>
          <p:nvPr/>
        </p:nvSpPr>
        <p:spPr>
          <a:xfrm rot="0">
            <a:off x="757180" y="2351497"/>
            <a:ext cx="2804399" cy="1621929"/>
          </a:xfrm>
          <a:prstGeom prst="rect">
            <a:avLst/>
          </a:prstGeom>
        </p:spPr>
        <p:txBody>
          <a:bodyPr anchor="t" rtlCol="false" tIns="0" lIns="0" bIns="0" rIns="0">
            <a:spAutoFit/>
          </a:bodyPr>
          <a:lstStyle/>
          <a:p>
            <a:pPr algn="ctr">
              <a:lnSpc>
                <a:spcPts val="2523"/>
              </a:lnSpc>
            </a:pPr>
            <a:r>
              <a:rPr lang="en-US" sz="2103">
                <a:solidFill>
                  <a:srgbClr val="020202"/>
                </a:solidFill>
                <a:latin typeface="Arimo Bold"/>
              </a:rPr>
              <a:t>1 </a:t>
            </a:r>
          </a:p>
          <a:p>
            <a:pPr algn="ctr">
              <a:lnSpc>
                <a:spcPts val="2523"/>
              </a:lnSpc>
              <a:spcBef>
                <a:spcPct val="0"/>
              </a:spcBef>
            </a:pPr>
            <a:r>
              <a:rPr lang="en-US" sz="2103">
                <a:solidFill>
                  <a:srgbClr val="020202"/>
                </a:solidFill>
                <a:latin typeface="Arimo"/>
              </a:rPr>
              <a:t>RECOLECCIÓN MP </a:t>
            </a:r>
            <a:r>
              <a:rPr lang="en-US" sz="2103">
                <a:solidFill>
                  <a:srgbClr val="020202"/>
                </a:solidFill>
                <a:latin typeface="Raleway"/>
              </a:rPr>
              <a:t>(recolección tapabocas usados en botellas plásticas)</a:t>
            </a:r>
          </a:p>
        </p:txBody>
      </p:sp>
      <p:sp>
        <p:nvSpPr>
          <p:cNvPr name="TextBox 14" id="14"/>
          <p:cNvSpPr txBox="true"/>
          <p:nvPr/>
        </p:nvSpPr>
        <p:spPr>
          <a:xfrm rot="0">
            <a:off x="8113095" y="3164493"/>
            <a:ext cx="2462474" cy="1301353"/>
          </a:xfrm>
          <a:prstGeom prst="rect">
            <a:avLst/>
          </a:prstGeom>
        </p:spPr>
        <p:txBody>
          <a:bodyPr anchor="t" rtlCol="false" tIns="0" lIns="0" bIns="0" rIns="0">
            <a:spAutoFit/>
          </a:bodyPr>
          <a:lstStyle/>
          <a:p>
            <a:pPr algn="ctr">
              <a:lnSpc>
                <a:spcPts val="2523"/>
              </a:lnSpc>
            </a:pPr>
            <a:r>
              <a:rPr lang="en-US" sz="2103">
                <a:solidFill>
                  <a:srgbClr val="020202"/>
                </a:solidFill>
                <a:latin typeface="Arimo Bold"/>
              </a:rPr>
              <a:t>2</a:t>
            </a:r>
          </a:p>
          <a:p>
            <a:pPr algn="ctr">
              <a:lnSpc>
                <a:spcPts val="2523"/>
              </a:lnSpc>
              <a:spcBef>
                <a:spcPct val="0"/>
              </a:spcBef>
            </a:pPr>
            <a:r>
              <a:rPr lang="en-US" sz="2103">
                <a:solidFill>
                  <a:srgbClr val="020202"/>
                </a:solidFill>
                <a:latin typeface="Arimo"/>
              </a:rPr>
              <a:t> LOGÍSTICA (centros de </a:t>
            </a:r>
            <a:r>
              <a:rPr lang="en-US" sz="2103">
                <a:solidFill>
                  <a:srgbClr val="020202"/>
                </a:solidFill>
                <a:latin typeface="Raleway"/>
              </a:rPr>
              <a:t>acopio y transporte)</a:t>
            </a:r>
          </a:p>
        </p:txBody>
      </p:sp>
      <p:sp>
        <p:nvSpPr>
          <p:cNvPr name="TextBox 15" id="15"/>
          <p:cNvSpPr txBox="true"/>
          <p:nvPr/>
        </p:nvSpPr>
        <p:spPr>
          <a:xfrm rot="0">
            <a:off x="8506862" y="6164735"/>
            <a:ext cx="2564403" cy="1301353"/>
          </a:xfrm>
          <a:prstGeom prst="rect">
            <a:avLst/>
          </a:prstGeom>
        </p:spPr>
        <p:txBody>
          <a:bodyPr anchor="t" rtlCol="false" tIns="0" lIns="0" bIns="0" rIns="0">
            <a:spAutoFit/>
          </a:bodyPr>
          <a:lstStyle/>
          <a:p>
            <a:pPr algn="ctr">
              <a:lnSpc>
                <a:spcPts val="2523"/>
              </a:lnSpc>
            </a:pPr>
            <a:r>
              <a:rPr lang="en-US" sz="2103">
                <a:solidFill>
                  <a:srgbClr val="020202"/>
                </a:solidFill>
                <a:latin typeface="Arimo Bold"/>
              </a:rPr>
              <a:t>3 </a:t>
            </a:r>
          </a:p>
          <a:p>
            <a:pPr algn="ctr">
              <a:lnSpc>
                <a:spcPts val="2523"/>
              </a:lnSpc>
              <a:spcBef>
                <a:spcPct val="0"/>
              </a:spcBef>
            </a:pPr>
            <a:r>
              <a:rPr lang="en-US" sz="2103">
                <a:solidFill>
                  <a:srgbClr val="020202"/>
                </a:solidFill>
                <a:latin typeface="Arimo"/>
              </a:rPr>
              <a:t>TRANSFORMACIÓN (planta producción pellets)</a:t>
            </a:r>
          </a:p>
        </p:txBody>
      </p:sp>
      <p:sp>
        <p:nvSpPr>
          <p:cNvPr name="TextBox 16" id="16"/>
          <p:cNvSpPr txBox="true"/>
          <p:nvPr/>
        </p:nvSpPr>
        <p:spPr>
          <a:xfrm rot="0">
            <a:off x="4091960" y="8748064"/>
            <a:ext cx="2545242" cy="1301353"/>
          </a:xfrm>
          <a:prstGeom prst="rect">
            <a:avLst/>
          </a:prstGeom>
        </p:spPr>
        <p:txBody>
          <a:bodyPr anchor="t" rtlCol="false" tIns="0" lIns="0" bIns="0" rIns="0">
            <a:spAutoFit/>
          </a:bodyPr>
          <a:lstStyle/>
          <a:p>
            <a:pPr algn="ctr">
              <a:lnSpc>
                <a:spcPts val="2523"/>
              </a:lnSpc>
              <a:spcBef>
                <a:spcPct val="0"/>
              </a:spcBef>
            </a:pPr>
            <a:r>
              <a:rPr lang="en-US" sz="2103">
                <a:solidFill>
                  <a:srgbClr val="020202"/>
                </a:solidFill>
                <a:latin typeface="Arimo Bold"/>
              </a:rPr>
              <a:t>4 </a:t>
            </a:r>
            <a:r>
              <a:rPr lang="en-US" sz="2103">
                <a:solidFill>
                  <a:srgbClr val="020202"/>
                </a:solidFill>
                <a:latin typeface="Arimo"/>
              </a:rPr>
              <a:t>COMERCIALIZCIÓN Y DISTRIBUCIÓN (venta pellets)</a:t>
            </a:r>
          </a:p>
        </p:txBody>
      </p:sp>
      <p:sp>
        <p:nvSpPr>
          <p:cNvPr name="TextBox 17" id="17"/>
          <p:cNvSpPr txBox="true"/>
          <p:nvPr/>
        </p:nvSpPr>
        <p:spPr>
          <a:xfrm rot="0">
            <a:off x="415519" y="5256210"/>
            <a:ext cx="2205245" cy="2904232"/>
          </a:xfrm>
          <a:prstGeom prst="rect">
            <a:avLst/>
          </a:prstGeom>
        </p:spPr>
        <p:txBody>
          <a:bodyPr anchor="t" rtlCol="false" tIns="0" lIns="0" bIns="0" rIns="0">
            <a:spAutoFit/>
          </a:bodyPr>
          <a:lstStyle/>
          <a:p>
            <a:pPr algn="ctr">
              <a:lnSpc>
                <a:spcPts val="2523"/>
              </a:lnSpc>
              <a:spcBef>
                <a:spcPct val="0"/>
              </a:spcBef>
            </a:pPr>
            <a:r>
              <a:rPr lang="en-US" sz="2103">
                <a:solidFill>
                  <a:srgbClr val="020202"/>
                </a:solidFill>
                <a:latin typeface="Arimo Bold"/>
              </a:rPr>
              <a:t>5 </a:t>
            </a:r>
            <a:r>
              <a:rPr lang="en-US" sz="2103">
                <a:solidFill>
                  <a:srgbClr val="020202"/>
                </a:solidFill>
                <a:latin typeface="Arimo"/>
              </a:rPr>
              <a:t>REPLICABILIDAD Y ESCALABILIDAD (del modelo de negocios con otros materiales en TNT y en otras ciudades)</a:t>
            </a:r>
          </a:p>
        </p:txBody>
      </p:sp>
      <p:sp>
        <p:nvSpPr>
          <p:cNvPr name="TextBox 18" id="18"/>
          <p:cNvSpPr txBox="true"/>
          <p:nvPr/>
        </p:nvSpPr>
        <p:spPr>
          <a:xfrm rot="0">
            <a:off x="11763407" y="3245866"/>
            <a:ext cx="6019361" cy="1779836"/>
          </a:xfrm>
          <a:prstGeom prst="rect">
            <a:avLst/>
          </a:prstGeom>
        </p:spPr>
        <p:txBody>
          <a:bodyPr anchor="t" rtlCol="false" tIns="0" lIns="0" bIns="0" rIns="0">
            <a:spAutoFit/>
          </a:bodyPr>
          <a:lstStyle/>
          <a:p>
            <a:pPr>
              <a:lnSpc>
                <a:spcPts val="2789"/>
              </a:lnSpc>
            </a:pPr>
            <a:r>
              <a:rPr lang="en-US" sz="2324">
                <a:solidFill>
                  <a:srgbClr val="020202"/>
                </a:solidFill>
                <a:latin typeface="Raleway Bold"/>
              </a:rPr>
              <a:t>    PROVEEDORES</a:t>
            </a:r>
          </a:p>
          <a:p>
            <a:pPr>
              <a:lnSpc>
                <a:spcPts val="2789"/>
              </a:lnSpc>
            </a:pPr>
          </a:p>
          <a:p>
            <a:pPr marL="501788" indent="-250894" lvl="1">
              <a:lnSpc>
                <a:spcPts val="2789"/>
              </a:lnSpc>
              <a:buFont typeface="Arial"/>
              <a:buChar char="•"/>
            </a:pPr>
            <a:r>
              <a:rPr lang="en-US" sz="2324">
                <a:solidFill>
                  <a:srgbClr val="020202"/>
                </a:solidFill>
                <a:latin typeface="Raleway"/>
              </a:rPr>
              <a:t>Habitantes de la ciudad de Bogotá</a:t>
            </a:r>
          </a:p>
          <a:p>
            <a:pPr marL="501788" indent="-250894" lvl="1">
              <a:lnSpc>
                <a:spcPts val="2789"/>
              </a:lnSpc>
              <a:buFont typeface="Arial"/>
              <a:buChar char="•"/>
            </a:pPr>
            <a:r>
              <a:rPr lang="en-US" sz="2324">
                <a:solidFill>
                  <a:srgbClr val="020202"/>
                </a:solidFill>
                <a:latin typeface="Raleway"/>
              </a:rPr>
              <a:t>Recicladores</a:t>
            </a:r>
          </a:p>
          <a:p>
            <a:pPr marL="501788" indent="-250894" lvl="1">
              <a:lnSpc>
                <a:spcPts val="2789"/>
              </a:lnSpc>
              <a:buFont typeface="Arial"/>
              <a:buChar char="•"/>
            </a:pPr>
            <a:r>
              <a:rPr lang="en-US" sz="2324">
                <a:solidFill>
                  <a:srgbClr val="020202"/>
                </a:solidFill>
                <a:latin typeface="Raleway"/>
              </a:rPr>
              <a:t>Instituciones públicas y privadas</a:t>
            </a:r>
          </a:p>
        </p:txBody>
      </p:sp>
      <p:grpSp>
        <p:nvGrpSpPr>
          <p:cNvPr name="Group 19" id="19"/>
          <p:cNvGrpSpPr/>
          <p:nvPr/>
        </p:nvGrpSpPr>
        <p:grpSpPr>
          <a:xfrm rot="0">
            <a:off x="11763407" y="5911486"/>
            <a:ext cx="6019361" cy="2127887"/>
            <a:chOff x="0" y="0"/>
            <a:chExt cx="2280562" cy="806195"/>
          </a:xfrm>
        </p:grpSpPr>
        <p:sp>
          <p:nvSpPr>
            <p:cNvPr name="Freeform 20" id="20"/>
            <p:cNvSpPr/>
            <p:nvPr/>
          </p:nvSpPr>
          <p:spPr>
            <a:xfrm>
              <a:off x="0" y="0"/>
              <a:ext cx="2280562" cy="806195"/>
            </a:xfrm>
            <a:custGeom>
              <a:avLst/>
              <a:gdLst/>
              <a:ahLst/>
              <a:cxnLst/>
              <a:rect r="r" b="b" t="t" l="l"/>
              <a:pathLst>
                <a:path h="806195" w="2280562">
                  <a:moveTo>
                    <a:pt x="0" y="0"/>
                  </a:moveTo>
                  <a:lnTo>
                    <a:pt x="2280562" y="0"/>
                  </a:lnTo>
                  <a:lnTo>
                    <a:pt x="2280562" y="806195"/>
                  </a:lnTo>
                  <a:lnTo>
                    <a:pt x="0" y="806195"/>
                  </a:lnTo>
                  <a:close/>
                </a:path>
              </a:pathLst>
            </a:custGeom>
            <a:solidFill>
              <a:srgbClr val="F9C316"/>
            </a:solidFill>
          </p:spPr>
        </p:sp>
      </p:grpSp>
      <p:sp>
        <p:nvSpPr>
          <p:cNvPr name="TextBox 21" id="21"/>
          <p:cNvSpPr txBox="true"/>
          <p:nvPr/>
        </p:nvSpPr>
        <p:spPr>
          <a:xfrm rot="0">
            <a:off x="11763407" y="6299730"/>
            <a:ext cx="5820922" cy="1425773"/>
          </a:xfrm>
          <a:prstGeom prst="rect">
            <a:avLst/>
          </a:prstGeom>
        </p:spPr>
        <p:txBody>
          <a:bodyPr anchor="t" rtlCol="false" tIns="0" lIns="0" bIns="0" rIns="0">
            <a:spAutoFit/>
          </a:bodyPr>
          <a:lstStyle/>
          <a:p>
            <a:pPr>
              <a:lnSpc>
                <a:spcPts val="2789"/>
              </a:lnSpc>
            </a:pPr>
            <a:r>
              <a:rPr lang="en-US" sz="2324">
                <a:solidFill>
                  <a:srgbClr val="020202"/>
                </a:solidFill>
                <a:latin typeface="Raleway Bold"/>
              </a:rPr>
              <a:t>    CLIENTES</a:t>
            </a:r>
          </a:p>
          <a:p>
            <a:pPr>
              <a:lnSpc>
                <a:spcPts val="2789"/>
              </a:lnSpc>
            </a:pPr>
          </a:p>
          <a:p>
            <a:pPr algn="just" marL="501788" indent="-250894" lvl="1">
              <a:lnSpc>
                <a:spcPts val="2789"/>
              </a:lnSpc>
              <a:buFont typeface="Arial"/>
              <a:buChar char="•"/>
            </a:pPr>
            <a:r>
              <a:rPr lang="en-US" sz="2324">
                <a:solidFill>
                  <a:srgbClr val="020202"/>
                </a:solidFill>
                <a:latin typeface="Raleway"/>
              </a:rPr>
              <a:t>Fabricantes de productos plásticos          (a partir de plástico reciclado).</a:t>
            </a:r>
          </a:p>
        </p:txBody>
      </p:sp>
      <p:pic>
        <p:nvPicPr>
          <p:cNvPr name="Picture 22" id="22"/>
          <p:cNvPicPr>
            <a:picLocks noChangeAspect="true"/>
          </p:cNvPicPr>
          <p:nvPr/>
        </p:nvPicPr>
        <p:blipFill>
          <a:blip r:embed="rId15"/>
          <a:srcRect l="0" t="0" r="0" b="0"/>
          <a:stretch>
            <a:fillRect/>
          </a:stretch>
        </p:blipFill>
        <p:spPr>
          <a:xfrm flipH="false" flipV="false" rot="0">
            <a:off x="215685" y="117329"/>
            <a:ext cx="4432991" cy="1063918"/>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560108" y="1480010"/>
            <a:ext cx="1212944" cy="1413388"/>
          </a:xfrm>
          <a:prstGeom prst="rect">
            <a:avLst/>
          </a:prstGeom>
        </p:spPr>
      </p:pic>
      <p:pic>
        <p:nvPicPr>
          <p:cNvPr name="Picture 3" id="3"/>
          <p:cNvPicPr>
            <a:picLocks noChangeAspect="true"/>
          </p:cNvPicPr>
          <p:nvPr/>
        </p:nvPicPr>
        <p:blipFill>
          <a:blip r:embed="rId4"/>
          <a:srcRect l="0" t="0" r="2797" b="0"/>
          <a:stretch>
            <a:fillRect/>
          </a:stretch>
        </p:blipFill>
        <p:spPr>
          <a:xfrm flipH="false" flipV="false" rot="0">
            <a:off x="501970" y="2893398"/>
            <a:ext cx="9927009" cy="6721713"/>
          </a:xfrm>
          <a:prstGeom prst="rect">
            <a:avLst/>
          </a:prstGeom>
        </p:spPr>
      </p:pic>
      <p:sp>
        <p:nvSpPr>
          <p:cNvPr name="TextBox 4" id="4"/>
          <p:cNvSpPr txBox="true"/>
          <p:nvPr/>
        </p:nvSpPr>
        <p:spPr>
          <a:xfrm rot="0">
            <a:off x="947716" y="914400"/>
            <a:ext cx="16392568" cy="1765201"/>
          </a:xfrm>
          <a:prstGeom prst="rect">
            <a:avLst/>
          </a:prstGeom>
        </p:spPr>
        <p:txBody>
          <a:bodyPr anchor="t" rtlCol="false" tIns="0" lIns="0" bIns="0" rIns="0">
            <a:spAutoFit/>
          </a:bodyPr>
          <a:lstStyle/>
          <a:p>
            <a:pPr algn="ctr">
              <a:lnSpc>
                <a:spcPts val="7000"/>
              </a:lnSpc>
            </a:pPr>
            <a:r>
              <a:rPr lang="en-US" sz="5000">
                <a:solidFill>
                  <a:srgbClr val="3FA59F"/>
                </a:solidFill>
                <a:latin typeface="Raleway Bold"/>
              </a:rPr>
              <a:t>ENTREGA DE VALOR </a:t>
            </a:r>
          </a:p>
          <a:p>
            <a:pPr algn="ctr">
              <a:lnSpc>
                <a:spcPts val="7000"/>
              </a:lnSpc>
            </a:pPr>
            <a:r>
              <a:rPr lang="en-US" sz="5000">
                <a:solidFill>
                  <a:srgbClr val="3FA59F"/>
                </a:solidFill>
                <a:latin typeface="Raleway Bold"/>
              </a:rPr>
              <a:t>(Estrategia de mercadeo y ventas)</a:t>
            </a:r>
          </a:p>
        </p:txBody>
      </p:sp>
      <p:sp>
        <p:nvSpPr>
          <p:cNvPr name="TextBox 5" id="5"/>
          <p:cNvSpPr txBox="true"/>
          <p:nvPr/>
        </p:nvSpPr>
        <p:spPr>
          <a:xfrm rot="0">
            <a:off x="11388334" y="3827279"/>
            <a:ext cx="6411944" cy="5617369"/>
          </a:xfrm>
          <a:prstGeom prst="rect">
            <a:avLst/>
          </a:prstGeom>
        </p:spPr>
        <p:txBody>
          <a:bodyPr anchor="t" rtlCol="false" tIns="0" lIns="0" bIns="0" rIns="0">
            <a:spAutoFit/>
          </a:bodyPr>
          <a:lstStyle/>
          <a:p>
            <a:pPr algn="just">
              <a:lnSpc>
                <a:spcPts val="2759"/>
              </a:lnSpc>
            </a:pPr>
            <a:r>
              <a:rPr lang="en-US" sz="2299">
                <a:solidFill>
                  <a:srgbClr val="020202"/>
                </a:solidFill>
                <a:latin typeface="Arimo"/>
              </a:rPr>
              <a:t>Publicidad pagada en redes sociales - Influencers.</a:t>
            </a:r>
          </a:p>
          <a:p>
            <a:pPr algn="just">
              <a:lnSpc>
                <a:spcPts val="2759"/>
              </a:lnSpc>
            </a:pPr>
          </a:p>
          <a:p>
            <a:pPr algn="just">
              <a:lnSpc>
                <a:spcPts val="2759"/>
              </a:lnSpc>
            </a:pPr>
            <a:r>
              <a:rPr lang="en-US" sz="2299">
                <a:solidFill>
                  <a:srgbClr val="020202"/>
                </a:solidFill>
                <a:latin typeface="Raleway"/>
              </a:rPr>
              <a:t>A</a:t>
            </a:r>
            <a:r>
              <a:rPr lang="en-US" sz="2299">
                <a:solidFill>
                  <a:srgbClr val="020202"/>
                </a:solidFill>
                <a:latin typeface="Arimo"/>
              </a:rPr>
              <a:t>lianzas logísticas: Botellas de Amor, Ecobot...</a:t>
            </a:r>
          </a:p>
          <a:p>
            <a:pPr algn="just">
              <a:lnSpc>
                <a:spcPts val="2759"/>
              </a:lnSpc>
            </a:pPr>
          </a:p>
          <a:p>
            <a:pPr algn="just">
              <a:lnSpc>
                <a:spcPts val="2759"/>
              </a:lnSpc>
            </a:pPr>
            <a:r>
              <a:rPr lang="en-US" sz="2299">
                <a:solidFill>
                  <a:srgbClr val="020202"/>
                </a:solidFill>
                <a:latin typeface="Raleway"/>
              </a:rPr>
              <a:t>Insumos reciclados complementarios de TNT (Tela No Tejida: batas, zapatones, cubrecolchones (provenientes de centros de estética, odontologías, fábricas de alimentos...)</a:t>
            </a:r>
          </a:p>
          <a:p>
            <a:pPr algn="just">
              <a:lnSpc>
                <a:spcPts val="2759"/>
              </a:lnSpc>
            </a:pPr>
          </a:p>
          <a:p>
            <a:pPr algn="just">
              <a:lnSpc>
                <a:spcPts val="2759"/>
              </a:lnSpc>
            </a:pPr>
            <a:r>
              <a:rPr lang="en-US" sz="2299">
                <a:solidFill>
                  <a:srgbClr val="020202"/>
                </a:solidFill>
                <a:latin typeface="Raleway"/>
              </a:rPr>
              <a:t>Transmisión de información de valor social y ambiental a los clientes para que la transmitan en sus estrategias de ventas (Residuandes inside)</a:t>
            </a:r>
          </a:p>
          <a:p>
            <a:pPr algn="just">
              <a:lnSpc>
                <a:spcPts val="2759"/>
              </a:lnSpc>
            </a:pPr>
            <a:r>
              <a:rPr lang="en-US" sz="2299">
                <a:solidFill>
                  <a:srgbClr val="020202"/>
                </a:solidFill>
                <a:latin typeface="Arimo Bold"/>
              </a:rPr>
              <a:t> </a:t>
            </a:r>
          </a:p>
          <a:p>
            <a:pPr>
              <a:lnSpc>
                <a:spcPts val="2759"/>
              </a:lnSpc>
              <a:spcBef>
                <a:spcPct val="0"/>
              </a:spcBef>
            </a:pPr>
          </a:p>
        </p:txBody>
      </p:sp>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022907">
            <a:off x="10485261" y="3712234"/>
            <a:ext cx="846791" cy="459384"/>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022907">
            <a:off x="10485261" y="4770199"/>
            <a:ext cx="846791" cy="459384"/>
          </a:xfrm>
          <a:prstGeom prst="rect">
            <a:avLst/>
          </a:prstGeom>
        </p:spPr>
      </p:pic>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022907">
            <a:off x="10485261" y="5590597"/>
            <a:ext cx="846791" cy="459384"/>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022907">
            <a:off x="10485261" y="7202895"/>
            <a:ext cx="846791" cy="459384"/>
          </a:xfrm>
          <a:prstGeom prst="rect">
            <a:avLst/>
          </a:prstGeom>
        </p:spPr>
      </p:pic>
      <p:pic>
        <p:nvPicPr>
          <p:cNvPr name="Picture 10" id="10"/>
          <p:cNvPicPr>
            <a:picLocks noChangeAspect="true"/>
          </p:cNvPicPr>
          <p:nvPr/>
        </p:nvPicPr>
        <p:blipFill>
          <a:blip r:embed="rId7"/>
          <a:srcRect l="0" t="0" r="0" b="0"/>
          <a:stretch>
            <a:fillRect/>
          </a:stretch>
        </p:blipFill>
        <p:spPr>
          <a:xfrm flipH="false" flipV="false" rot="0">
            <a:off x="215685" y="117329"/>
            <a:ext cx="4432991" cy="1063918"/>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3351" b="0"/>
          <a:stretch>
            <a:fillRect/>
          </a:stretch>
        </p:blipFill>
        <p:spPr>
          <a:xfrm flipH="false" flipV="false" rot="0">
            <a:off x="615369" y="2457693"/>
            <a:ext cx="3481235" cy="4355837"/>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9067806" y="2492776"/>
            <a:ext cx="3829289" cy="4731115"/>
          </a:xfrm>
          <a:prstGeom prst="rect">
            <a:avLst/>
          </a:prstGeom>
        </p:spPr>
      </p:pic>
      <p:sp>
        <p:nvSpPr>
          <p:cNvPr name="TextBox 4" id="4"/>
          <p:cNvSpPr txBox="true"/>
          <p:nvPr/>
        </p:nvSpPr>
        <p:spPr>
          <a:xfrm rot="0">
            <a:off x="1271824" y="1009650"/>
            <a:ext cx="15744352" cy="781050"/>
          </a:xfrm>
          <a:prstGeom prst="rect">
            <a:avLst/>
          </a:prstGeom>
        </p:spPr>
        <p:txBody>
          <a:bodyPr anchor="t" rtlCol="false" tIns="0" lIns="0" bIns="0" rIns="0">
            <a:spAutoFit/>
          </a:bodyPr>
          <a:lstStyle/>
          <a:p>
            <a:pPr algn="ctr">
              <a:lnSpc>
                <a:spcPts val="6000"/>
              </a:lnSpc>
            </a:pPr>
            <a:r>
              <a:rPr lang="en-US" sz="5000">
                <a:solidFill>
                  <a:srgbClr val="3FA59F"/>
                </a:solidFill>
                <a:latin typeface="Raleway Bold"/>
              </a:rPr>
              <a:t>ENTORNO COMPETITIVO</a:t>
            </a:r>
          </a:p>
        </p:txBody>
      </p:sp>
      <p:sp>
        <p:nvSpPr>
          <p:cNvPr name="TextBox 5" id="5"/>
          <p:cNvSpPr txBox="true"/>
          <p:nvPr/>
        </p:nvSpPr>
        <p:spPr>
          <a:xfrm rot="0">
            <a:off x="4440189" y="2391018"/>
            <a:ext cx="4069993" cy="7315353"/>
          </a:xfrm>
          <a:prstGeom prst="rect">
            <a:avLst/>
          </a:prstGeom>
        </p:spPr>
        <p:txBody>
          <a:bodyPr anchor="t" rtlCol="false" tIns="0" lIns="0" bIns="0" rIns="0">
            <a:spAutoFit/>
          </a:bodyPr>
          <a:lstStyle/>
          <a:p>
            <a:pPr algn="just">
              <a:lnSpc>
                <a:spcPts val="3507"/>
              </a:lnSpc>
            </a:pPr>
            <a:r>
              <a:rPr lang="en-US" sz="2505">
                <a:solidFill>
                  <a:srgbClr val="020202"/>
                </a:solidFill>
                <a:latin typeface="Arimo Bold"/>
              </a:rPr>
              <a:t>XTRUDE ZERO </a:t>
            </a:r>
          </a:p>
          <a:p>
            <a:pPr algn="just">
              <a:lnSpc>
                <a:spcPts val="3507"/>
              </a:lnSpc>
            </a:pPr>
          </a:p>
          <a:p>
            <a:pPr algn="just">
              <a:lnSpc>
                <a:spcPts val="3507"/>
              </a:lnSpc>
            </a:pPr>
            <a:r>
              <a:rPr lang="en-US" sz="2505">
                <a:solidFill>
                  <a:srgbClr val="020202"/>
                </a:solidFill>
                <a:latin typeface="Raleway"/>
              </a:rPr>
              <a:t>Máquina de acceso público que desinfecta y recicla mascarillas quirúrgicas de 3 capas usadas convirtiéndolas en Pellets plásticos. Las máscaras se insertan primero en la máquina </a:t>
            </a:r>
            <a:r>
              <a:rPr lang="en-US" sz="2505">
                <a:solidFill>
                  <a:srgbClr val="020202"/>
                </a:solidFill>
                <a:latin typeface="Raleway Bold"/>
              </a:rPr>
              <a:t>una por una</a:t>
            </a:r>
            <a:r>
              <a:rPr lang="en-US" sz="2505">
                <a:solidFill>
                  <a:srgbClr val="020202"/>
                </a:solidFill>
                <a:latin typeface="Raleway"/>
              </a:rPr>
              <a:t> para su proceso de transformación.</a:t>
            </a:r>
          </a:p>
          <a:p>
            <a:pPr algn="just">
              <a:lnSpc>
                <a:spcPts val="3507"/>
              </a:lnSpc>
            </a:pPr>
          </a:p>
          <a:p>
            <a:pPr algn="just">
              <a:lnSpc>
                <a:spcPts val="3507"/>
              </a:lnSpc>
            </a:pPr>
          </a:p>
          <a:p>
            <a:pPr algn="just">
              <a:lnSpc>
                <a:spcPts val="2808"/>
              </a:lnSpc>
            </a:pPr>
            <a:r>
              <a:rPr lang="en-US" sz="2005">
                <a:solidFill>
                  <a:srgbClr val="020202"/>
                </a:solidFill>
                <a:latin typeface="Raleway Bold"/>
              </a:rPr>
              <a:t>Fuente :</a:t>
            </a:r>
          </a:p>
          <a:p>
            <a:pPr algn="just">
              <a:lnSpc>
                <a:spcPts val="2808"/>
              </a:lnSpc>
            </a:pPr>
            <a:r>
              <a:rPr lang="en-US" sz="2005">
                <a:solidFill>
                  <a:srgbClr val="020202"/>
                </a:solidFill>
                <a:latin typeface="Raleway"/>
              </a:rPr>
              <a:t>https://www.jamesdysonaward.org/2021/project/xtrude-zero/</a:t>
            </a:r>
          </a:p>
        </p:txBody>
      </p:sp>
      <p:sp>
        <p:nvSpPr>
          <p:cNvPr name="TextBox 6" id="6"/>
          <p:cNvSpPr txBox="true"/>
          <p:nvPr/>
        </p:nvSpPr>
        <p:spPr>
          <a:xfrm rot="0">
            <a:off x="13274757" y="2391018"/>
            <a:ext cx="4530167" cy="6956749"/>
          </a:xfrm>
          <a:prstGeom prst="rect">
            <a:avLst/>
          </a:prstGeom>
        </p:spPr>
        <p:txBody>
          <a:bodyPr anchor="t" rtlCol="false" tIns="0" lIns="0" bIns="0" rIns="0">
            <a:spAutoFit/>
          </a:bodyPr>
          <a:lstStyle/>
          <a:p>
            <a:pPr algn="just">
              <a:lnSpc>
                <a:spcPts val="3507"/>
              </a:lnSpc>
            </a:pPr>
            <a:r>
              <a:rPr lang="en-US" sz="2505">
                <a:solidFill>
                  <a:srgbClr val="020202"/>
                </a:solidFill>
                <a:latin typeface="Arimo Bold"/>
              </a:rPr>
              <a:t>BOXLIFE</a:t>
            </a:r>
          </a:p>
          <a:p>
            <a:pPr algn="just">
              <a:lnSpc>
                <a:spcPts val="3507"/>
              </a:lnSpc>
            </a:pPr>
          </a:p>
          <a:p>
            <a:pPr algn="just">
              <a:lnSpc>
                <a:spcPts val="3507"/>
              </a:lnSpc>
            </a:pPr>
            <a:r>
              <a:rPr lang="en-US" sz="2505">
                <a:solidFill>
                  <a:srgbClr val="020202"/>
                </a:solidFill>
                <a:latin typeface="Raleway"/>
              </a:rPr>
              <a:t>Solución para recuperar y transformar de tapabocas usados con radiación ultravioleta UV-C. </a:t>
            </a:r>
          </a:p>
          <a:p>
            <a:pPr algn="just">
              <a:lnSpc>
                <a:spcPts val="3507"/>
              </a:lnSpc>
            </a:pPr>
          </a:p>
          <a:p>
            <a:pPr algn="just">
              <a:lnSpc>
                <a:spcPts val="3507"/>
              </a:lnSpc>
            </a:pPr>
            <a:r>
              <a:rPr lang="en-US" sz="2505">
                <a:solidFill>
                  <a:srgbClr val="020202"/>
                </a:solidFill>
                <a:latin typeface="Raleway"/>
              </a:rPr>
              <a:t>La recolección se realiza en la BOXLife. El producto obtenido se utiliza para la elaboración de reglas escolares y conos de entrenamiento de fútbol para niños.</a:t>
            </a:r>
          </a:p>
          <a:p>
            <a:pPr algn="just">
              <a:lnSpc>
                <a:spcPts val="3507"/>
              </a:lnSpc>
            </a:pPr>
          </a:p>
          <a:p>
            <a:pPr algn="just">
              <a:lnSpc>
                <a:spcPts val="2800"/>
              </a:lnSpc>
            </a:pPr>
            <a:r>
              <a:rPr lang="en-US" sz="2000">
                <a:solidFill>
                  <a:srgbClr val="020202"/>
                </a:solidFill>
                <a:latin typeface="Raleway Bold"/>
              </a:rPr>
              <a:t>Fuente :</a:t>
            </a:r>
          </a:p>
          <a:p>
            <a:pPr algn="just">
              <a:lnSpc>
                <a:spcPts val="2800"/>
              </a:lnSpc>
            </a:pPr>
            <a:r>
              <a:rPr lang="en-US" sz="2000">
                <a:solidFill>
                  <a:srgbClr val="020202"/>
                </a:solidFill>
                <a:latin typeface="Raleway"/>
              </a:rPr>
              <a:t>https://box-life.com.co/fima/ </a:t>
            </a:r>
          </a:p>
        </p:txBody>
      </p:sp>
      <p:pic>
        <p:nvPicPr>
          <p:cNvPr name="Picture 7" id="7"/>
          <p:cNvPicPr>
            <a:picLocks noChangeAspect="true"/>
          </p:cNvPicPr>
          <p:nvPr/>
        </p:nvPicPr>
        <p:blipFill>
          <a:blip r:embed="rId4"/>
          <a:srcRect l="0" t="0" r="0" b="0"/>
          <a:stretch>
            <a:fillRect/>
          </a:stretch>
        </p:blipFill>
        <p:spPr>
          <a:xfrm flipH="false" flipV="false" rot="0">
            <a:off x="215685" y="117329"/>
            <a:ext cx="4432991" cy="10639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DAEv1VB5PpA</dc:identifier>
  <dcterms:modified xsi:type="dcterms:W3CDTF">2011-08-01T06:04:30Z</dcterms:modified>
  <cp:revision>1</cp:revision>
  <dc:title>Residuandes</dc:title>
</cp:coreProperties>
</file>